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33"/>
  </p:notesMasterIdLst>
  <p:handoutMasterIdLst>
    <p:handoutMasterId r:id="rId34"/>
  </p:handoutMasterIdLst>
  <p:sldIdLst>
    <p:sldId id="297" r:id="rId2"/>
    <p:sldId id="265" r:id="rId3"/>
    <p:sldId id="334" r:id="rId4"/>
    <p:sldId id="335" r:id="rId5"/>
    <p:sldId id="336" r:id="rId6"/>
    <p:sldId id="342" r:id="rId7"/>
    <p:sldId id="337" r:id="rId8"/>
    <p:sldId id="338" r:id="rId9"/>
    <p:sldId id="343" r:id="rId10"/>
    <p:sldId id="344" r:id="rId11"/>
    <p:sldId id="339" r:id="rId12"/>
    <p:sldId id="345" r:id="rId13"/>
    <p:sldId id="346" r:id="rId14"/>
    <p:sldId id="347" r:id="rId15"/>
    <p:sldId id="360" r:id="rId16"/>
    <p:sldId id="348" r:id="rId17"/>
    <p:sldId id="349" r:id="rId18"/>
    <p:sldId id="361" r:id="rId19"/>
    <p:sldId id="350" r:id="rId20"/>
    <p:sldId id="341" r:id="rId21"/>
    <p:sldId id="362" r:id="rId22"/>
    <p:sldId id="351" r:id="rId23"/>
    <p:sldId id="352" r:id="rId24"/>
    <p:sldId id="353" r:id="rId25"/>
    <p:sldId id="354" r:id="rId26"/>
    <p:sldId id="355" r:id="rId27"/>
    <p:sldId id="356" r:id="rId28"/>
    <p:sldId id="363" r:id="rId29"/>
    <p:sldId id="365" r:id="rId30"/>
    <p:sldId id="357" r:id="rId31"/>
    <p:sldId id="358" r:id="rId32"/>
  </p:sldIdLst>
  <p:sldSz cx="9144000" cy="6858000" type="screen4x3"/>
  <p:notesSz cx="6858000" cy="9144000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ucheng Tang" initials="YT" lastIdx="1" clrIdx="0">
    <p:extLst>
      <p:ext uri="{19B8F6BF-5375-455C-9EA6-DF929625EA0E}">
        <p15:presenceInfo xmlns:p15="http://schemas.microsoft.com/office/powerpoint/2012/main" userId="S::yucheng.tang@bwedu.de::1890b01f-de89-4c17-ae24-c6a81b0c2f0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E8F0ED"/>
    <a:srgbClr val="039681"/>
    <a:srgbClr val="1230FF"/>
    <a:srgbClr val="00FF00"/>
    <a:srgbClr val="50AAE6"/>
    <a:srgbClr val="5A6EB4"/>
    <a:srgbClr val="A00078"/>
    <a:srgbClr val="A01E28"/>
    <a:srgbClr val="A082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640" autoAdjust="0"/>
    <p:restoredTop sz="88702" autoAdjust="0"/>
  </p:normalViewPr>
  <p:slideViewPr>
    <p:cSldViewPr>
      <p:cViewPr varScale="1">
        <p:scale>
          <a:sx n="98" d="100"/>
          <a:sy n="98" d="100"/>
        </p:scale>
        <p:origin x="1566" y="7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7" d="100"/>
          <a:sy n="87" d="100"/>
        </p:scale>
        <p:origin x="3904" y="2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commentAuthors" Target="commentAuthor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3660775" y="468313"/>
            <a:ext cx="2759075" cy="27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800"/>
            </a:lvl1pPr>
          </a:lstStyle>
          <a:p>
            <a:pPr>
              <a:defRPr/>
            </a:pPr>
            <a:r>
              <a:rPr lang="de-DE"/>
              <a:t>Prof. Dr. Max Mustermann | Musterfakultät</a:t>
            </a:r>
          </a:p>
        </p:txBody>
      </p:sp>
      <p:sp>
        <p:nvSpPr>
          <p:cNvPr id="47111" name="Text Box 7"/>
          <p:cNvSpPr txBox="1">
            <a:spLocks noChangeArrowheads="1"/>
          </p:cNvSpPr>
          <p:nvPr/>
        </p:nvSpPr>
        <p:spPr bwMode="auto">
          <a:xfrm>
            <a:off x="541338" y="8664575"/>
            <a:ext cx="3103562" cy="84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65000"/>
              </a:lnSpc>
              <a:spcBef>
                <a:spcPct val="50000"/>
              </a:spcBef>
              <a:defRPr/>
            </a:pPr>
            <a:r>
              <a:rPr lang="de-DE" altLang="de-DE" sz="800" dirty="0"/>
              <a:t>KIT – Die Forschungsuniversität in der Helmholtz-Gemeinschaft</a:t>
            </a:r>
          </a:p>
        </p:txBody>
      </p:sp>
      <p:pic>
        <p:nvPicPr>
          <p:cNvPr id="6148" name="Picture 11" descr="KIT-Logo-rgb_d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275" y="188913"/>
            <a:ext cx="1008063" cy="465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849442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1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/>
              <a:t>Textmasterformate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r>
              <a:rPr lang="de-DE"/>
              <a:t>Prof. Dr. Max Mustermann | Musterfakultät</a:t>
            </a:r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4F67A72A-DB5D-4F56-8EC2-CA1C05C6F544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24889432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Prof. Dr. Max Mustermann | Musterfakultät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F67A72A-DB5D-4F56-8EC2-CA1C05C6F544}" type="slidenum">
              <a:rPr lang="de-DE" smtClean="0"/>
              <a:pPr>
                <a:defRPr/>
              </a:pPr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581978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noProof="0" dirty="0"/>
              <a:t>Omnidirectional</a:t>
            </a:r>
            <a:r>
              <a:rPr lang="zh-CN" altLang="en-US" noProof="0" dirty="0"/>
              <a:t> </a:t>
            </a:r>
            <a:r>
              <a:rPr lang="en-US" altLang="zh-CN" noProof="0" dirty="0"/>
              <a:t>drive</a:t>
            </a:r>
            <a:r>
              <a:rPr lang="zh-CN" altLang="en-US" noProof="0" dirty="0"/>
              <a:t> </a:t>
            </a:r>
            <a:r>
              <a:rPr lang="en-US" altLang="zh-CN" noProof="0" dirty="0"/>
              <a:t>test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Compare sensor data from both sides,</a:t>
            </a:r>
            <a:r>
              <a:rPr lang="zh-CN" altLang="en-US" dirty="0"/>
              <a:t> </a:t>
            </a:r>
            <a:r>
              <a:rPr lang="en-US" altLang="zh-CN" dirty="0"/>
              <a:t>use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PD</a:t>
            </a:r>
            <a:r>
              <a:rPr lang="zh-CN" altLang="en-US" dirty="0"/>
              <a:t> </a:t>
            </a:r>
            <a:r>
              <a:rPr lang="en-US" altLang="zh-CN" dirty="0"/>
              <a:t>controller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minimize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oscillation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Prof. Dr. Max Mustermann | Musterfakultät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F67A72A-DB5D-4F56-8EC2-CA1C05C6F544}" type="slidenum">
              <a:rPr lang="de-DE" smtClean="0"/>
              <a:pPr>
                <a:defRPr/>
              </a:pPr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740529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noProof="0" dirty="0"/>
              <a:t>Omnidirectional</a:t>
            </a:r>
            <a:r>
              <a:rPr lang="zh-CN" altLang="en-US" noProof="0" dirty="0"/>
              <a:t> </a:t>
            </a:r>
            <a:r>
              <a:rPr lang="en-US" altLang="zh-CN" noProof="0" dirty="0"/>
              <a:t>drive</a:t>
            </a:r>
            <a:r>
              <a:rPr lang="zh-CN" altLang="en-US" noProof="0" dirty="0"/>
              <a:t> </a:t>
            </a:r>
            <a:r>
              <a:rPr lang="en-US" altLang="zh-CN" noProof="0" dirty="0"/>
              <a:t>test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Compare sensor data from both sides,</a:t>
            </a:r>
            <a:r>
              <a:rPr lang="zh-CN" altLang="en-US" dirty="0"/>
              <a:t> </a:t>
            </a:r>
            <a:r>
              <a:rPr lang="en-US" altLang="zh-CN" dirty="0"/>
              <a:t>use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PD</a:t>
            </a:r>
            <a:r>
              <a:rPr lang="zh-CN" altLang="en-US" dirty="0"/>
              <a:t> </a:t>
            </a:r>
            <a:r>
              <a:rPr lang="en-US" altLang="zh-CN" dirty="0"/>
              <a:t>controller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minimize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oscillation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Prof. Dr. Max Mustermann | Musterfakultät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F67A72A-DB5D-4F56-8EC2-CA1C05C6F544}" type="slidenum">
              <a:rPr lang="de-DE" smtClean="0"/>
              <a:pPr>
                <a:defRPr/>
              </a:pPr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958244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noProof="0" dirty="0"/>
              <a:t>Omnidirectional</a:t>
            </a:r>
            <a:r>
              <a:rPr lang="zh-CN" altLang="en-US" noProof="0" dirty="0"/>
              <a:t> </a:t>
            </a:r>
            <a:r>
              <a:rPr lang="en-US" altLang="zh-CN" noProof="0" dirty="0"/>
              <a:t>drive</a:t>
            </a:r>
            <a:r>
              <a:rPr lang="zh-CN" altLang="en-US" noProof="0" dirty="0"/>
              <a:t> </a:t>
            </a:r>
            <a:r>
              <a:rPr lang="en-US" altLang="zh-CN" noProof="0" dirty="0"/>
              <a:t>test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Compare sensor data from both sides,</a:t>
            </a:r>
            <a:r>
              <a:rPr lang="zh-CN" altLang="en-US" dirty="0"/>
              <a:t> </a:t>
            </a:r>
            <a:r>
              <a:rPr lang="en-US" altLang="zh-CN" dirty="0"/>
              <a:t>use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PD</a:t>
            </a:r>
            <a:r>
              <a:rPr lang="zh-CN" altLang="en-US" dirty="0"/>
              <a:t> </a:t>
            </a:r>
            <a:r>
              <a:rPr lang="en-US" altLang="zh-CN" dirty="0"/>
              <a:t>controller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minimize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oscillation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Prof. Dr. Max Mustermann | Musterfakultät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F67A72A-DB5D-4F56-8EC2-CA1C05C6F544}" type="slidenum">
              <a:rPr lang="de-DE" smtClean="0"/>
              <a:pPr>
                <a:defRPr/>
              </a:pPr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13409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Prof. Dr. Max Mustermann | Musterfakultät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F67A72A-DB5D-4F56-8EC2-CA1C05C6F544}" type="slidenum">
              <a:rPr lang="de-DE" smtClean="0"/>
              <a:pPr>
                <a:defRPr/>
              </a:pPr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61343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Prof. Dr. Max Mustermann | Musterfakultät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F67A72A-DB5D-4F56-8EC2-CA1C05C6F544}" type="slidenum">
              <a:rPr lang="de-DE" smtClean="0"/>
              <a:pPr>
                <a:defRPr/>
              </a:pPr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633228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noProof="0" dirty="0"/>
              <a:t>Omnidirectional</a:t>
            </a:r>
            <a:r>
              <a:rPr lang="zh-CN" altLang="en-US" noProof="0" dirty="0"/>
              <a:t> </a:t>
            </a:r>
            <a:r>
              <a:rPr lang="en-US" altLang="zh-CN" noProof="0" dirty="0"/>
              <a:t>drive</a:t>
            </a:r>
            <a:r>
              <a:rPr lang="zh-CN" altLang="en-US" noProof="0" dirty="0"/>
              <a:t> </a:t>
            </a:r>
            <a:r>
              <a:rPr lang="en-US" altLang="zh-CN" noProof="0" dirty="0"/>
              <a:t>test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Compare sensor data from both sides,</a:t>
            </a:r>
            <a:r>
              <a:rPr lang="zh-CN" altLang="en-US" dirty="0"/>
              <a:t> </a:t>
            </a:r>
            <a:r>
              <a:rPr lang="en-US" altLang="zh-CN" dirty="0"/>
              <a:t>use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PD</a:t>
            </a:r>
            <a:r>
              <a:rPr lang="zh-CN" altLang="en-US" dirty="0"/>
              <a:t> </a:t>
            </a:r>
            <a:r>
              <a:rPr lang="en-US" altLang="zh-CN" dirty="0"/>
              <a:t>controller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minimize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oscillation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Prof. Dr. Max Mustermann | Musterfakultät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F67A72A-DB5D-4F56-8EC2-CA1C05C6F544}" type="slidenum">
              <a:rPr lang="de-DE" smtClean="0"/>
              <a:pPr>
                <a:defRPr/>
              </a:pPr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563213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noProof="0" dirty="0"/>
              <a:t>Omnidirectional</a:t>
            </a:r>
            <a:r>
              <a:rPr lang="zh-CN" altLang="en-US" noProof="0" dirty="0"/>
              <a:t> </a:t>
            </a:r>
            <a:r>
              <a:rPr lang="en-US" altLang="zh-CN" noProof="0" dirty="0"/>
              <a:t>drive</a:t>
            </a:r>
            <a:r>
              <a:rPr lang="zh-CN" altLang="en-US" noProof="0" dirty="0"/>
              <a:t> </a:t>
            </a:r>
            <a:r>
              <a:rPr lang="en-US" altLang="zh-CN" noProof="0" dirty="0"/>
              <a:t>test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Compare sensor data from both sides,</a:t>
            </a:r>
            <a:r>
              <a:rPr lang="zh-CN" altLang="en-US" dirty="0"/>
              <a:t> </a:t>
            </a:r>
            <a:r>
              <a:rPr lang="en-US" altLang="zh-CN" dirty="0"/>
              <a:t>use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PD</a:t>
            </a:r>
            <a:r>
              <a:rPr lang="zh-CN" altLang="en-US" dirty="0"/>
              <a:t> </a:t>
            </a:r>
            <a:r>
              <a:rPr lang="en-US" altLang="zh-CN" dirty="0"/>
              <a:t>controller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minimize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oscillation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Prof. Dr. Max Mustermann | Musterfakultät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F67A72A-DB5D-4F56-8EC2-CA1C05C6F544}" type="slidenum">
              <a:rPr lang="de-DE" smtClean="0"/>
              <a:pPr>
                <a:defRPr/>
              </a:pPr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949930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noProof="0" dirty="0"/>
              <a:t>Omnidirectional</a:t>
            </a:r>
            <a:r>
              <a:rPr lang="zh-CN" altLang="en-US" noProof="0" dirty="0"/>
              <a:t> </a:t>
            </a:r>
            <a:r>
              <a:rPr lang="en-US" altLang="zh-CN" noProof="0" dirty="0"/>
              <a:t>drive</a:t>
            </a:r>
            <a:r>
              <a:rPr lang="zh-CN" altLang="en-US" noProof="0" dirty="0"/>
              <a:t> </a:t>
            </a:r>
            <a:r>
              <a:rPr lang="en-US" altLang="zh-CN" noProof="0" dirty="0"/>
              <a:t>test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Compare sensor data from both sides,</a:t>
            </a:r>
            <a:r>
              <a:rPr lang="zh-CN" altLang="en-US" dirty="0"/>
              <a:t> </a:t>
            </a:r>
            <a:r>
              <a:rPr lang="en-US" altLang="zh-CN" dirty="0"/>
              <a:t>use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PD</a:t>
            </a:r>
            <a:r>
              <a:rPr lang="zh-CN" altLang="en-US" dirty="0"/>
              <a:t> </a:t>
            </a:r>
            <a:r>
              <a:rPr lang="en-US" altLang="zh-CN" dirty="0"/>
              <a:t>controller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minimize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oscillation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Prof. Dr. Max Mustermann | Musterfakultät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F67A72A-DB5D-4F56-8EC2-CA1C05C6F544}" type="slidenum">
              <a:rPr lang="de-DE" smtClean="0"/>
              <a:pPr>
                <a:defRPr/>
              </a:pPr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749512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Prof. Dr. Max Mustermann | Musterfakultät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F67A72A-DB5D-4F56-8EC2-CA1C05C6F544}" type="slidenum">
              <a:rPr lang="de-DE" smtClean="0"/>
              <a:pPr>
                <a:defRPr/>
              </a:pPr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4332043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noProof="0" dirty="0"/>
              <a:t>Omnidirectional</a:t>
            </a:r>
            <a:r>
              <a:rPr lang="zh-CN" altLang="en-US" noProof="0" dirty="0"/>
              <a:t> </a:t>
            </a:r>
            <a:r>
              <a:rPr lang="en-US" altLang="zh-CN" noProof="0" dirty="0"/>
              <a:t>drive</a:t>
            </a:r>
            <a:r>
              <a:rPr lang="zh-CN" altLang="en-US" noProof="0" dirty="0"/>
              <a:t> </a:t>
            </a:r>
            <a:r>
              <a:rPr lang="en-US" altLang="zh-CN" noProof="0" dirty="0"/>
              <a:t>test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Compare sensor data from both sides,</a:t>
            </a:r>
            <a:r>
              <a:rPr lang="zh-CN" altLang="en-US" dirty="0"/>
              <a:t> </a:t>
            </a:r>
            <a:r>
              <a:rPr lang="en-US" altLang="zh-CN" dirty="0"/>
              <a:t>use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PD</a:t>
            </a:r>
            <a:r>
              <a:rPr lang="zh-CN" altLang="en-US" dirty="0"/>
              <a:t> </a:t>
            </a:r>
            <a:r>
              <a:rPr lang="en-US" altLang="zh-CN" dirty="0"/>
              <a:t>controller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minimize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oscillation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Prof. Dr. Max Mustermann | Musterfakultät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F67A72A-DB5D-4F56-8EC2-CA1C05C6F544}" type="slidenum">
              <a:rPr lang="de-DE" smtClean="0"/>
              <a:pPr>
                <a:defRPr/>
              </a:pPr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4934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Prof. Dr. Max Mustermann | Musterfakultät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F67A72A-DB5D-4F56-8EC2-CA1C05C6F544}" type="slidenum">
              <a:rPr lang="de-DE" smtClean="0"/>
              <a:pPr>
                <a:defRPr/>
              </a:pPr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6380124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noProof="0" dirty="0"/>
              <a:t>Omnidirectional</a:t>
            </a:r>
            <a:r>
              <a:rPr lang="zh-CN" altLang="en-US" noProof="0" dirty="0"/>
              <a:t> </a:t>
            </a:r>
            <a:r>
              <a:rPr lang="en-US" altLang="zh-CN" noProof="0" dirty="0"/>
              <a:t>drive</a:t>
            </a:r>
            <a:r>
              <a:rPr lang="zh-CN" altLang="en-US" noProof="0" dirty="0"/>
              <a:t> </a:t>
            </a:r>
            <a:r>
              <a:rPr lang="en-US" altLang="zh-CN" noProof="0" dirty="0"/>
              <a:t>test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Compare sensor data from both sides,</a:t>
            </a:r>
            <a:r>
              <a:rPr lang="zh-CN" altLang="en-US" dirty="0"/>
              <a:t> </a:t>
            </a:r>
            <a:r>
              <a:rPr lang="en-US" altLang="zh-CN" dirty="0"/>
              <a:t>use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PD</a:t>
            </a:r>
            <a:r>
              <a:rPr lang="zh-CN" altLang="en-US" dirty="0"/>
              <a:t> </a:t>
            </a:r>
            <a:r>
              <a:rPr lang="en-US" altLang="zh-CN" dirty="0"/>
              <a:t>controller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minimize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oscillation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Prof. Dr. Max Mustermann | Musterfakultät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F67A72A-DB5D-4F56-8EC2-CA1C05C6F544}" type="slidenum">
              <a:rPr lang="de-DE" smtClean="0"/>
              <a:pPr>
                <a:defRPr/>
              </a:pPr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2115766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noProof="0" dirty="0"/>
              <a:t>Omnidirectional</a:t>
            </a:r>
            <a:r>
              <a:rPr lang="zh-CN" altLang="en-US" noProof="0" dirty="0"/>
              <a:t> </a:t>
            </a:r>
            <a:r>
              <a:rPr lang="en-US" altLang="zh-CN" noProof="0" dirty="0"/>
              <a:t>drive</a:t>
            </a:r>
            <a:r>
              <a:rPr lang="zh-CN" altLang="en-US" noProof="0" dirty="0"/>
              <a:t> </a:t>
            </a:r>
            <a:r>
              <a:rPr lang="en-US" altLang="zh-CN" noProof="0" dirty="0"/>
              <a:t>test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Compare sensor data from both sides,</a:t>
            </a:r>
            <a:r>
              <a:rPr lang="zh-CN" altLang="en-US" dirty="0"/>
              <a:t> </a:t>
            </a:r>
            <a:r>
              <a:rPr lang="en-US" altLang="zh-CN" dirty="0"/>
              <a:t>use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PD</a:t>
            </a:r>
            <a:r>
              <a:rPr lang="zh-CN" altLang="en-US" dirty="0"/>
              <a:t> </a:t>
            </a:r>
            <a:r>
              <a:rPr lang="en-US" altLang="zh-CN" dirty="0"/>
              <a:t>controller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minimize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oscillation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Prof. Dr. Max Mustermann | Musterfakultät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F67A72A-DB5D-4F56-8EC2-CA1C05C6F544}" type="slidenum">
              <a:rPr lang="de-DE" smtClean="0"/>
              <a:pPr>
                <a:defRPr/>
              </a:pPr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2024794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noProof="0" dirty="0"/>
              <a:t>Omnidirectional</a:t>
            </a:r>
            <a:r>
              <a:rPr lang="zh-CN" altLang="en-US" noProof="0" dirty="0"/>
              <a:t> </a:t>
            </a:r>
            <a:r>
              <a:rPr lang="en-US" altLang="zh-CN" noProof="0" dirty="0"/>
              <a:t>drive</a:t>
            </a:r>
            <a:r>
              <a:rPr lang="zh-CN" altLang="en-US" noProof="0" dirty="0"/>
              <a:t> </a:t>
            </a:r>
            <a:r>
              <a:rPr lang="en-US" altLang="zh-CN" noProof="0" dirty="0"/>
              <a:t>test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Compare sensor data from both sides,</a:t>
            </a:r>
            <a:r>
              <a:rPr lang="zh-CN" altLang="en-US" dirty="0"/>
              <a:t> </a:t>
            </a:r>
            <a:r>
              <a:rPr lang="en-US" altLang="zh-CN" dirty="0"/>
              <a:t>use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PD</a:t>
            </a:r>
            <a:r>
              <a:rPr lang="zh-CN" altLang="en-US" dirty="0"/>
              <a:t> </a:t>
            </a:r>
            <a:r>
              <a:rPr lang="en-US" altLang="zh-CN" dirty="0"/>
              <a:t>controller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minimize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oscillation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Prof. Dr. Max Mustermann | Musterfakultät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F67A72A-DB5D-4F56-8EC2-CA1C05C6F544}" type="slidenum">
              <a:rPr lang="de-DE" smtClean="0"/>
              <a:pPr>
                <a:defRPr/>
              </a:pPr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117735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noProof="0" dirty="0"/>
              <a:t>Omnidirectional</a:t>
            </a:r>
            <a:r>
              <a:rPr lang="zh-CN" altLang="en-US" noProof="0" dirty="0"/>
              <a:t> </a:t>
            </a:r>
            <a:r>
              <a:rPr lang="en-US" altLang="zh-CN" noProof="0" dirty="0"/>
              <a:t>drive</a:t>
            </a:r>
            <a:r>
              <a:rPr lang="zh-CN" altLang="en-US" noProof="0" dirty="0"/>
              <a:t> </a:t>
            </a:r>
            <a:r>
              <a:rPr lang="en-US" altLang="zh-CN" noProof="0" dirty="0"/>
              <a:t>test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Compare sensor data from both sides,</a:t>
            </a:r>
            <a:r>
              <a:rPr lang="zh-CN" altLang="en-US" dirty="0"/>
              <a:t> </a:t>
            </a:r>
            <a:r>
              <a:rPr lang="en-US" altLang="zh-CN" dirty="0"/>
              <a:t>use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PD</a:t>
            </a:r>
            <a:r>
              <a:rPr lang="zh-CN" altLang="en-US" dirty="0"/>
              <a:t> </a:t>
            </a:r>
            <a:r>
              <a:rPr lang="en-US" altLang="zh-CN" dirty="0"/>
              <a:t>controller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minimize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oscillation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Prof. Dr. Max Mustermann | Musterfakultät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F67A72A-DB5D-4F56-8EC2-CA1C05C6F544}" type="slidenum">
              <a:rPr lang="de-DE" smtClean="0"/>
              <a:pPr>
                <a:defRPr/>
              </a:pPr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7464776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noProof="0" dirty="0"/>
              <a:t>Omnidirectional</a:t>
            </a:r>
            <a:r>
              <a:rPr lang="zh-CN" altLang="en-US" noProof="0" dirty="0"/>
              <a:t> </a:t>
            </a:r>
            <a:r>
              <a:rPr lang="en-US" altLang="zh-CN" noProof="0" dirty="0"/>
              <a:t>drive</a:t>
            </a:r>
            <a:r>
              <a:rPr lang="zh-CN" altLang="en-US" noProof="0" dirty="0"/>
              <a:t> </a:t>
            </a:r>
            <a:r>
              <a:rPr lang="en-US" altLang="zh-CN" noProof="0" dirty="0"/>
              <a:t>test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Compare sensor data from both sides,</a:t>
            </a:r>
            <a:r>
              <a:rPr lang="zh-CN" altLang="en-US" dirty="0"/>
              <a:t> </a:t>
            </a:r>
            <a:r>
              <a:rPr lang="en-US" altLang="zh-CN" dirty="0"/>
              <a:t>use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PD</a:t>
            </a:r>
            <a:r>
              <a:rPr lang="zh-CN" altLang="en-US" dirty="0"/>
              <a:t> </a:t>
            </a:r>
            <a:r>
              <a:rPr lang="en-US" altLang="zh-CN" dirty="0"/>
              <a:t>controller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minimize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oscillation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Prof. Dr. Max Mustermann | Musterfakultät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F67A72A-DB5D-4F56-8EC2-CA1C05C6F544}" type="slidenum">
              <a:rPr lang="de-DE" smtClean="0"/>
              <a:pPr>
                <a:defRPr/>
              </a:pPr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6655409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noProof="0" dirty="0"/>
              <a:t>Omnidirectional</a:t>
            </a:r>
            <a:r>
              <a:rPr lang="zh-CN" altLang="en-US" noProof="0" dirty="0"/>
              <a:t> </a:t>
            </a:r>
            <a:r>
              <a:rPr lang="en-US" altLang="zh-CN" noProof="0" dirty="0"/>
              <a:t>drive</a:t>
            </a:r>
            <a:r>
              <a:rPr lang="zh-CN" altLang="en-US" noProof="0" dirty="0"/>
              <a:t> </a:t>
            </a:r>
            <a:r>
              <a:rPr lang="en-US" altLang="zh-CN" noProof="0" dirty="0"/>
              <a:t>test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Compare sensor data from both sides,</a:t>
            </a:r>
            <a:r>
              <a:rPr lang="zh-CN" altLang="en-US" dirty="0"/>
              <a:t> </a:t>
            </a:r>
            <a:r>
              <a:rPr lang="en-US" altLang="zh-CN" dirty="0"/>
              <a:t>use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PD</a:t>
            </a:r>
            <a:r>
              <a:rPr lang="zh-CN" altLang="en-US" dirty="0"/>
              <a:t> </a:t>
            </a:r>
            <a:r>
              <a:rPr lang="en-US" altLang="zh-CN" dirty="0"/>
              <a:t>controller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minimize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oscillation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Prof. Dr. Max Mustermann | Musterfakultät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F67A72A-DB5D-4F56-8EC2-CA1C05C6F544}" type="slidenum">
              <a:rPr lang="de-DE" smtClean="0"/>
              <a:pPr>
                <a:defRPr/>
              </a:pPr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9113219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noProof="0" dirty="0"/>
              <a:t>Omnidirectional</a:t>
            </a:r>
            <a:r>
              <a:rPr lang="zh-CN" altLang="en-US" noProof="0" dirty="0"/>
              <a:t> </a:t>
            </a:r>
            <a:r>
              <a:rPr lang="en-US" altLang="zh-CN" noProof="0" dirty="0"/>
              <a:t>drive</a:t>
            </a:r>
            <a:r>
              <a:rPr lang="zh-CN" altLang="en-US" noProof="0" dirty="0"/>
              <a:t> </a:t>
            </a:r>
            <a:r>
              <a:rPr lang="en-US" altLang="zh-CN" noProof="0" dirty="0"/>
              <a:t>test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Compare sensor data from both sides,</a:t>
            </a:r>
            <a:r>
              <a:rPr lang="zh-CN" altLang="en-US" dirty="0"/>
              <a:t> </a:t>
            </a:r>
            <a:r>
              <a:rPr lang="en-US" altLang="zh-CN" dirty="0"/>
              <a:t>use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PD</a:t>
            </a:r>
            <a:r>
              <a:rPr lang="zh-CN" altLang="en-US" dirty="0"/>
              <a:t> </a:t>
            </a:r>
            <a:r>
              <a:rPr lang="en-US" altLang="zh-CN" dirty="0"/>
              <a:t>controller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minimize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oscillation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Prof. Dr. Max Mustermann | Musterfakultät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F67A72A-DB5D-4F56-8EC2-CA1C05C6F544}" type="slidenum">
              <a:rPr lang="de-DE" smtClean="0"/>
              <a:pPr>
                <a:defRPr/>
              </a:pPr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6927372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noProof="0" dirty="0"/>
              <a:t>Omnidirectional</a:t>
            </a:r>
            <a:r>
              <a:rPr lang="zh-CN" altLang="en-US" noProof="0" dirty="0"/>
              <a:t> </a:t>
            </a:r>
            <a:r>
              <a:rPr lang="en-US" altLang="zh-CN" noProof="0" dirty="0"/>
              <a:t>drive</a:t>
            </a:r>
            <a:r>
              <a:rPr lang="zh-CN" altLang="en-US" noProof="0" dirty="0"/>
              <a:t> </a:t>
            </a:r>
            <a:r>
              <a:rPr lang="en-US" altLang="zh-CN" noProof="0" dirty="0"/>
              <a:t>test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Compare sensor data from both sides,</a:t>
            </a:r>
            <a:r>
              <a:rPr lang="zh-CN" altLang="en-US" dirty="0"/>
              <a:t> </a:t>
            </a:r>
            <a:r>
              <a:rPr lang="en-US" altLang="zh-CN" dirty="0"/>
              <a:t>use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PD</a:t>
            </a:r>
            <a:r>
              <a:rPr lang="zh-CN" altLang="en-US" dirty="0"/>
              <a:t> </a:t>
            </a:r>
            <a:r>
              <a:rPr lang="en-US" altLang="zh-CN" dirty="0"/>
              <a:t>controller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minimize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oscillation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Prof. Dr. Max Mustermann | Musterfakultät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F67A72A-DB5D-4F56-8EC2-CA1C05C6F544}" type="slidenum">
              <a:rPr lang="de-DE" smtClean="0"/>
              <a:pPr>
                <a:defRPr/>
              </a:pPr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69046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noProof="0" dirty="0"/>
              <a:t>Omnidirectional</a:t>
            </a:r>
            <a:r>
              <a:rPr lang="zh-CN" altLang="en-US" noProof="0" dirty="0"/>
              <a:t> </a:t>
            </a:r>
            <a:r>
              <a:rPr lang="en-US" altLang="zh-CN" noProof="0" dirty="0"/>
              <a:t>drive</a:t>
            </a:r>
            <a:r>
              <a:rPr lang="zh-CN" altLang="en-US" noProof="0" dirty="0"/>
              <a:t> </a:t>
            </a:r>
            <a:r>
              <a:rPr lang="en-US" altLang="zh-CN" noProof="0" dirty="0"/>
              <a:t>test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Compare sensor data from both sides,</a:t>
            </a:r>
            <a:r>
              <a:rPr lang="zh-CN" altLang="en-US" dirty="0"/>
              <a:t> </a:t>
            </a:r>
            <a:r>
              <a:rPr lang="en-US" altLang="zh-CN" dirty="0"/>
              <a:t>use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PD</a:t>
            </a:r>
            <a:r>
              <a:rPr lang="zh-CN" altLang="en-US" dirty="0"/>
              <a:t> </a:t>
            </a:r>
            <a:r>
              <a:rPr lang="en-US" altLang="zh-CN" dirty="0"/>
              <a:t>controller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minimize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oscillation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Prof. Dr. Max Mustermann | Musterfakultät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F67A72A-DB5D-4F56-8EC2-CA1C05C6F544}" type="slidenum">
              <a:rPr lang="de-DE" smtClean="0"/>
              <a:pPr>
                <a:defRPr/>
              </a:pPr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2035793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noProof="0" dirty="0"/>
              <a:t>Omnidirectional</a:t>
            </a:r>
            <a:r>
              <a:rPr lang="zh-CN" altLang="en-US" noProof="0" dirty="0"/>
              <a:t> </a:t>
            </a:r>
            <a:r>
              <a:rPr lang="en-US" altLang="zh-CN" noProof="0" dirty="0"/>
              <a:t>drive</a:t>
            </a:r>
            <a:r>
              <a:rPr lang="zh-CN" altLang="en-US" noProof="0" dirty="0"/>
              <a:t> </a:t>
            </a:r>
            <a:r>
              <a:rPr lang="en-US" altLang="zh-CN" noProof="0" dirty="0"/>
              <a:t>test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Compare sensor data from both sides,</a:t>
            </a:r>
            <a:r>
              <a:rPr lang="zh-CN" altLang="en-US" dirty="0"/>
              <a:t> </a:t>
            </a:r>
            <a:r>
              <a:rPr lang="en-US" altLang="zh-CN" dirty="0"/>
              <a:t>use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PD</a:t>
            </a:r>
            <a:r>
              <a:rPr lang="zh-CN" altLang="en-US" dirty="0"/>
              <a:t> </a:t>
            </a:r>
            <a:r>
              <a:rPr lang="en-US" altLang="zh-CN" dirty="0"/>
              <a:t>controller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minimize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oscillation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Prof. Dr. Max Mustermann | Musterfakultät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F67A72A-DB5D-4F56-8EC2-CA1C05C6F544}" type="slidenum">
              <a:rPr lang="de-DE" smtClean="0"/>
              <a:pPr>
                <a:defRPr/>
              </a:pPr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552027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Prof. Dr. Max Mustermann | Musterfakultät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F67A72A-DB5D-4F56-8EC2-CA1C05C6F544}" type="slidenum">
              <a:rPr lang="de-DE" smtClean="0"/>
              <a:pPr>
                <a:defRPr/>
              </a:pPr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1535237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noProof="0" dirty="0"/>
              <a:t>Omnidirectional</a:t>
            </a:r>
            <a:r>
              <a:rPr lang="zh-CN" altLang="en-US" noProof="0" dirty="0"/>
              <a:t> </a:t>
            </a:r>
            <a:r>
              <a:rPr lang="en-US" altLang="zh-CN" noProof="0" dirty="0"/>
              <a:t>drive</a:t>
            </a:r>
            <a:r>
              <a:rPr lang="zh-CN" altLang="en-US" noProof="0" dirty="0"/>
              <a:t> </a:t>
            </a:r>
            <a:r>
              <a:rPr lang="en-US" altLang="zh-CN" noProof="0" dirty="0"/>
              <a:t>test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Compare sensor data from both sides,</a:t>
            </a:r>
            <a:r>
              <a:rPr lang="zh-CN" altLang="en-US" dirty="0"/>
              <a:t> </a:t>
            </a:r>
            <a:r>
              <a:rPr lang="en-US" altLang="zh-CN" dirty="0"/>
              <a:t>use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PD</a:t>
            </a:r>
            <a:r>
              <a:rPr lang="zh-CN" altLang="en-US" dirty="0"/>
              <a:t> </a:t>
            </a:r>
            <a:r>
              <a:rPr lang="en-US" altLang="zh-CN" dirty="0"/>
              <a:t>controller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minimize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oscillation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Prof. Dr. Max Mustermann | Musterfakultät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F67A72A-DB5D-4F56-8EC2-CA1C05C6F544}" type="slidenum">
              <a:rPr lang="de-DE" smtClean="0"/>
              <a:pPr>
                <a:defRPr/>
              </a:pPr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200555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Prof. Dr. Max Mustermann | Musterfakultät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F67A72A-DB5D-4F56-8EC2-CA1C05C6F544}" type="slidenum">
              <a:rPr lang="de-DE" smtClean="0"/>
              <a:pPr>
                <a:defRPr/>
              </a:pPr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285389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Prof. Dr. Max Mustermann | Musterfakultät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F67A72A-DB5D-4F56-8EC2-CA1C05C6F544}" type="slidenum">
              <a:rPr lang="de-DE" smtClean="0"/>
              <a:pPr>
                <a:defRPr/>
              </a:pPr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959986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noProof="0" dirty="0"/>
              <a:t>Omnidirectional</a:t>
            </a:r>
            <a:r>
              <a:rPr lang="zh-CN" altLang="en-US" noProof="0" dirty="0"/>
              <a:t> </a:t>
            </a:r>
            <a:r>
              <a:rPr lang="en-US" altLang="zh-CN" noProof="0" dirty="0"/>
              <a:t>drive</a:t>
            </a:r>
            <a:r>
              <a:rPr lang="zh-CN" altLang="en-US" noProof="0" dirty="0"/>
              <a:t> </a:t>
            </a:r>
            <a:r>
              <a:rPr lang="en-US" altLang="zh-CN" noProof="0" dirty="0"/>
              <a:t>test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Compare sensor data from both sides,</a:t>
            </a:r>
            <a:r>
              <a:rPr lang="zh-CN" altLang="en-US" dirty="0"/>
              <a:t> </a:t>
            </a:r>
            <a:r>
              <a:rPr lang="en-US" altLang="zh-CN" dirty="0"/>
              <a:t>use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PD</a:t>
            </a:r>
            <a:r>
              <a:rPr lang="zh-CN" altLang="en-US" dirty="0"/>
              <a:t> </a:t>
            </a:r>
            <a:r>
              <a:rPr lang="en-US" altLang="zh-CN" dirty="0"/>
              <a:t>controller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minimize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oscillation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Prof. Dr. Max Mustermann | Musterfakultät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F67A72A-DB5D-4F56-8EC2-CA1C05C6F544}" type="slidenum">
              <a:rPr lang="de-DE" smtClean="0"/>
              <a:pPr>
                <a:defRPr/>
              </a:pPr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526772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noProof="0" dirty="0"/>
              <a:t>Omnidirectional</a:t>
            </a:r>
            <a:r>
              <a:rPr lang="zh-CN" altLang="en-US" noProof="0" dirty="0"/>
              <a:t> </a:t>
            </a:r>
            <a:r>
              <a:rPr lang="en-US" altLang="zh-CN" noProof="0" dirty="0"/>
              <a:t>drive</a:t>
            </a:r>
            <a:r>
              <a:rPr lang="zh-CN" altLang="en-US" noProof="0" dirty="0"/>
              <a:t> </a:t>
            </a:r>
            <a:r>
              <a:rPr lang="en-US" altLang="zh-CN" noProof="0" dirty="0"/>
              <a:t>test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Compare sensor data from both sides,</a:t>
            </a:r>
            <a:r>
              <a:rPr lang="zh-CN" altLang="en-US" dirty="0"/>
              <a:t> </a:t>
            </a:r>
            <a:r>
              <a:rPr lang="en-US" altLang="zh-CN" dirty="0"/>
              <a:t>use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PD</a:t>
            </a:r>
            <a:r>
              <a:rPr lang="zh-CN" altLang="en-US" dirty="0"/>
              <a:t> </a:t>
            </a:r>
            <a:r>
              <a:rPr lang="en-US" altLang="zh-CN" dirty="0"/>
              <a:t>controller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minimize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oscillation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Prof. Dr. Max Mustermann | Musterfakultät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F67A72A-DB5D-4F56-8EC2-CA1C05C6F544}" type="slidenum">
              <a:rPr lang="de-DE" smtClean="0"/>
              <a:pPr>
                <a:defRPr/>
              </a:pPr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566628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noProof="0" dirty="0"/>
              <a:t>Omnidirectional</a:t>
            </a:r>
            <a:r>
              <a:rPr lang="zh-CN" altLang="en-US" noProof="0" dirty="0"/>
              <a:t> </a:t>
            </a:r>
            <a:r>
              <a:rPr lang="en-US" altLang="zh-CN" noProof="0" dirty="0"/>
              <a:t>drive</a:t>
            </a:r>
            <a:r>
              <a:rPr lang="zh-CN" altLang="en-US" noProof="0" dirty="0"/>
              <a:t> </a:t>
            </a:r>
            <a:r>
              <a:rPr lang="en-US" altLang="zh-CN" noProof="0" dirty="0"/>
              <a:t>test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Compare sensor data from both sides,</a:t>
            </a:r>
            <a:r>
              <a:rPr lang="zh-CN" altLang="en-US" dirty="0"/>
              <a:t> </a:t>
            </a:r>
            <a:r>
              <a:rPr lang="en-US" altLang="zh-CN" dirty="0"/>
              <a:t>use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PD</a:t>
            </a:r>
            <a:r>
              <a:rPr lang="zh-CN" altLang="en-US" dirty="0"/>
              <a:t> </a:t>
            </a:r>
            <a:r>
              <a:rPr lang="en-US" altLang="zh-CN" dirty="0"/>
              <a:t>controller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minimize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oscillation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Prof. Dr. Max Mustermann | Musterfakultät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F67A72A-DB5D-4F56-8EC2-CA1C05C6F544}" type="slidenum">
              <a:rPr lang="de-DE" smtClean="0"/>
              <a:pPr>
                <a:defRPr/>
              </a:pPr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41129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Prof. Dr. Max Mustermann | Musterfakultät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F67A72A-DB5D-4F56-8EC2-CA1C05C6F544}" type="slidenum">
              <a:rPr lang="de-DE" smtClean="0"/>
              <a:pPr>
                <a:defRPr/>
              </a:pPr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670795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8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" y="2276475"/>
            <a:ext cx="9401175" cy="4543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9" descr="II_rahmen_neu_tite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175"/>
            <a:ext cx="9144000" cy="687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Grafik 1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88" y="332288"/>
            <a:ext cx="1650581" cy="748800"/>
          </a:xfrm>
          <a:prstGeom prst="rect">
            <a:avLst/>
          </a:prstGeom>
        </p:spPr>
      </p:pic>
      <p:sp>
        <p:nvSpPr>
          <p:cNvPr id="6" name="Text Box 14"/>
          <p:cNvSpPr txBox="1">
            <a:spLocks noChangeArrowheads="1"/>
          </p:cNvSpPr>
          <p:nvPr/>
        </p:nvSpPr>
        <p:spPr bwMode="auto">
          <a:xfrm>
            <a:off x="396875" y="6547122"/>
            <a:ext cx="3670300" cy="122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n-US" altLang="de-DE" sz="800" dirty="0"/>
              <a:t>KIT – The Research University in the Helmholtz Association</a:t>
            </a:r>
            <a:endParaRPr lang="de-DE" altLang="de-DE" sz="800" dirty="0"/>
          </a:p>
        </p:txBody>
      </p:sp>
      <p:sp>
        <p:nvSpPr>
          <p:cNvPr id="8" name="Text Box 14"/>
          <p:cNvSpPr txBox="1">
            <a:spLocks noChangeArrowheads="1"/>
          </p:cNvSpPr>
          <p:nvPr/>
        </p:nvSpPr>
        <p:spPr bwMode="auto">
          <a:xfrm>
            <a:off x="7318375" y="6497638"/>
            <a:ext cx="17272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/>
            </a:pPr>
            <a:r>
              <a:rPr lang="de-DE" altLang="de-DE" sz="1600" b="1">
                <a:solidFill>
                  <a:schemeClr val="bg1"/>
                </a:solidFill>
              </a:rPr>
              <a:t>www.kit.edu</a:t>
            </a:r>
          </a:p>
        </p:txBody>
      </p:sp>
      <p:pic>
        <p:nvPicPr>
          <p:cNvPr id="10" name="Grafik 1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4713" y="6381750"/>
            <a:ext cx="469900" cy="468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 Box 21"/>
          <p:cNvSpPr txBox="1">
            <a:spLocks noChangeArrowheads="1"/>
          </p:cNvSpPr>
          <p:nvPr userDrawn="1"/>
        </p:nvSpPr>
        <p:spPr bwMode="auto">
          <a:xfrm>
            <a:off x="179338" y="3355231"/>
            <a:ext cx="8785323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hr-HR" altLang="de-DE" sz="1000" noProof="0" dirty="0">
                <a:solidFill>
                  <a:schemeClr val="bg1"/>
                </a:solidFill>
              </a:rPr>
              <a:t>KIT </a:t>
            </a:r>
            <a:r>
              <a:rPr lang="en-GB" altLang="de-DE" sz="1000" noProof="0" dirty="0">
                <a:solidFill>
                  <a:schemeClr val="bg1"/>
                </a:solidFill>
              </a:rPr>
              <a:t>Department of I</a:t>
            </a:r>
            <a:r>
              <a:rPr lang="en-GB" altLang="de-DE" sz="1000" i="0" noProof="0" dirty="0">
                <a:solidFill>
                  <a:schemeClr val="bg1"/>
                </a:solidFill>
              </a:rPr>
              <a:t>nformatics</a:t>
            </a:r>
            <a:r>
              <a:rPr lang="en-GB" altLang="de-DE" sz="1000" baseline="0" noProof="0" dirty="0">
                <a:solidFill>
                  <a:schemeClr val="bg1"/>
                </a:solidFill>
              </a:rPr>
              <a:t> – Institute for </a:t>
            </a:r>
            <a:r>
              <a:rPr lang="en-GB" altLang="de-DE" sz="1000" baseline="0" noProof="0" dirty="0" err="1">
                <a:solidFill>
                  <a:schemeClr val="bg1"/>
                </a:solidFill>
              </a:rPr>
              <a:t>Anthropomatics</a:t>
            </a:r>
            <a:r>
              <a:rPr lang="en-GB" altLang="de-DE" sz="1000" baseline="0" noProof="0" dirty="0">
                <a:solidFill>
                  <a:schemeClr val="bg1"/>
                </a:solidFill>
              </a:rPr>
              <a:t> and Robotics - Intelligent Process Control and Robotics (IAR-IPR)</a:t>
            </a:r>
            <a:r>
              <a:rPr lang="de-DE" altLang="de-DE" sz="1000" baseline="0" dirty="0">
                <a:solidFill>
                  <a:schemeClr val="bg1"/>
                </a:solidFill>
              </a:rPr>
              <a:t> , Prof. Dr.-Ing. Torsten Kröger</a:t>
            </a:r>
            <a:endParaRPr lang="de-DE" altLang="de-DE" sz="1000" dirty="0">
              <a:solidFill>
                <a:schemeClr val="bg1"/>
              </a:solidFill>
            </a:endParaRPr>
          </a:p>
        </p:txBody>
      </p:sp>
      <p:pic>
        <p:nvPicPr>
          <p:cNvPr id="14" name="Grafik 13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9650" y="333375"/>
            <a:ext cx="1453177" cy="415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897042"/>
      </p:ext>
    </p:extLst>
  </p:cSld>
  <p:clrMapOvr>
    <a:masterClrMapping/>
  </p:clrMapOvr>
  <p:hf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ine Ecke des Rechtecks abrunden 7" title="Bitte Eingeben"/>
          <p:cNvSpPr/>
          <p:nvPr userDrawn="1"/>
        </p:nvSpPr>
        <p:spPr>
          <a:xfrm>
            <a:off x="0" y="83344"/>
            <a:ext cx="7302500" cy="284730"/>
          </a:xfrm>
          <a:prstGeom prst="round1Rect">
            <a:avLst>
              <a:gd name="adj" fmla="val 50000"/>
            </a:avLst>
          </a:prstGeom>
          <a:solidFill>
            <a:schemeClr val="accent1"/>
          </a:solidFill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24000" tIns="0" bIns="0" rtlCol="0" anchor="ctr"/>
          <a:lstStyle/>
          <a:p>
            <a:pPr>
              <a:spcBef>
                <a:spcPts val="100"/>
              </a:spcBef>
            </a:pPr>
            <a:endParaRPr lang="de-DE" b="1" dirty="0">
              <a:solidFill>
                <a:srgbClr val="FFFFFF"/>
              </a:solidFill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de-DE" dirty="0"/>
              <a:t>Prof. Max Mustermann - Präsentationstitel</a:t>
            </a:r>
          </a:p>
        </p:txBody>
      </p:sp>
      <p:sp>
        <p:nvSpPr>
          <p:cNvPr id="12" name="Titel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  <a:endParaRPr lang="de-DE" dirty="0"/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390525" y="115888"/>
            <a:ext cx="6773863" cy="217487"/>
          </a:xfrm>
        </p:spPr>
        <p:txBody>
          <a:bodyPr/>
          <a:lstStyle>
            <a:lvl1pPr marL="0" indent="0">
              <a:buNone/>
              <a:defRPr sz="1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Folienthema durch klicken hinzufügen</a:t>
            </a:r>
          </a:p>
        </p:txBody>
      </p:sp>
      <p:sp>
        <p:nvSpPr>
          <p:cNvPr id="16" name="Inhaltsplatzhalter 15"/>
          <p:cNvSpPr>
            <a:spLocks noGrp="1"/>
          </p:cNvSpPr>
          <p:nvPr>
            <p:ph sz="quarter" idx="12" hasCustomPrompt="1"/>
          </p:nvPr>
        </p:nvSpPr>
        <p:spPr>
          <a:xfrm>
            <a:off x="390525" y="895350"/>
            <a:ext cx="6911975" cy="230188"/>
          </a:xfrm>
        </p:spPr>
        <p:txBody>
          <a:bodyPr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600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2. Folientitel durch klicken hinzufügen</a:t>
            </a:r>
          </a:p>
          <a:p>
            <a:pPr lv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869653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de-DE" dirty="0"/>
              <a:t>Prof. Max Mustermann - Präsentationstitel</a:t>
            </a:r>
          </a:p>
        </p:txBody>
      </p:sp>
      <p:sp>
        <p:nvSpPr>
          <p:cNvPr id="12" name="Titel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16" name="Inhaltsplatzhalter 15"/>
          <p:cNvSpPr>
            <a:spLocks noGrp="1"/>
          </p:cNvSpPr>
          <p:nvPr>
            <p:ph sz="quarter" idx="12" hasCustomPrompt="1"/>
          </p:nvPr>
        </p:nvSpPr>
        <p:spPr>
          <a:xfrm>
            <a:off x="390525" y="895350"/>
            <a:ext cx="6911975" cy="230188"/>
          </a:xfrm>
        </p:spPr>
        <p:txBody>
          <a:bodyPr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600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2. Folientitel durch klicken hinzufügen</a:t>
            </a:r>
          </a:p>
          <a:p>
            <a:pPr lv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853812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ine Ecke des Rechtecks abrunden 8" title="Bitte Eingeben"/>
          <p:cNvSpPr/>
          <p:nvPr userDrawn="1"/>
        </p:nvSpPr>
        <p:spPr>
          <a:xfrm>
            <a:off x="0" y="83344"/>
            <a:ext cx="7302500" cy="284730"/>
          </a:xfrm>
          <a:prstGeom prst="round1Rect">
            <a:avLst>
              <a:gd name="adj" fmla="val 50000"/>
            </a:avLst>
          </a:prstGeom>
          <a:solidFill>
            <a:schemeClr val="accent1"/>
          </a:solidFill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24000" tIns="0" bIns="0" rtlCol="0" anchor="ctr"/>
          <a:lstStyle/>
          <a:p>
            <a:pPr>
              <a:spcBef>
                <a:spcPts val="100"/>
              </a:spcBef>
            </a:pPr>
            <a:endParaRPr lang="de-DE" b="1" dirty="0">
              <a:solidFill>
                <a:srgbClr val="FFFFFF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392113" y="1198563"/>
            <a:ext cx="4102100" cy="489426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6613" y="1198563"/>
            <a:ext cx="4102100" cy="489426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 dirty="0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de-DE"/>
              <a:t>Prof. Max Mustermann - Präsentationstitel</a:t>
            </a:r>
          </a:p>
        </p:txBody>
      </p:sp>
      <p:sp>
        <p:nvSpPr>
          <p:cNvPr id="6" name="Textplatzhalt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390525" y="115888"/>
            <a:ext cx="6773863" cy="217487"/>
          </a:xfrm>
        </p:spPr>
        <p:txBody>
          <a:bodyPr/>
          <a:lstStyle>
            <a:lvl1pPr marL="0" indent="0">
              <a:buNone/>
              <a:defRPr sz="1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Folienthema durch klicken hinzufügen</a:t>
            </a:r>
          </a:p>
        </p:txBody>
      </p:sp>
      <p:sp>
        <p:nvSpPr>
          <p:cNvPr id="7" name="Inhaltsplatzhalter 15"/>
          <p:cNvSpPr>
            <a:spLocks noGrp="1"/>
          </p:cNvSpPr>
          <p:nvPr>
            <p:ph sz="quarter" idx="12" hasCustomPrompt="1"/>
          </p:nvPr>
        </p:nvSpPr>
        <p:spPr>
          <a:xfrm>
            <a:off x="390525" y="895350"/>
            <a:ext cx="6911975" cy="230188"/>
          </a:xfrm>
        </p:spPr>
        <p:txBody>
          <a:bodyPr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600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2. Folientitel durch klicken hinzufügen</a:t>
            </a:r>
          </a:p>
          <a:p>
            <a:pPr lv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764483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392113" y="1198563"/>
            <a:ext cx="4102100" cy="489426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6613" y="1198563"/>
            <a:ext cx="4102100" cy="489426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 dirty="0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de-DE"/>
              <a:t>Prof. Max Mustermann - Präsentationstitel</a:t>
            </a:r>
          </a:p>
        </p:txBody>
      </p:sp>
      <p:sp>
        <p:nvSpPr>
          <p:cNvPr id="7" name="Inhaltsplatzhalter 15"/>
          <p:cNvSpPr>
            <a:spLocks noGrp="1"/>
          </p:cNvSpPr>
          <p:nvPr>
            <p:ph sz="quarter" idx="12" hasCustomPrompt="1"/>
          </p:nvPr>
        </p:nvSpPr>
        <p:spPr>
          <a:xfrm>
            <a:off x="390525" y="895350"/>
            <a:ext cx="6911975" cy="230188"/>
          </a:xfrm>
        </p:spPr>
        <p:txBody>
          <a:bodyPr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600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2. Folientitel durch klicken hinzufügen</a:t>
            </a:r>
          </a:p>
          <a:p>
            <a:pPr lv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71773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ine Ecke des Rechtecks abrunden 6" title="Bitte Eingeben"/>
          <p:cNvSpPr/>
          <p:nvPr userDrawn="1"/>
        </p:nvSpPr>
        <p:spPr>
          <a:xfrm>
            <a:off x="0" y="83344"/>
            <a:ext cx="7302500" cy="284730"/>
          </a:xfrm>
          <a:prstGeom prst="round1Rect">
            <a:avLst>
              <a:gd name="adj" fmla="val 50000"/>
            </a:avLst>
          </a:prstGeom>
          <a:solidFill>
            <a:schemeClr val="accent1"/>
          </a:solidFill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24000" tIns="0" bIns="0" rtlCol="0" anchor="ctr"/>
          <a:lstStyle/>
          <a:p>
            <a:pPr>
              <a:spcBef>
                <a:spcPts val="100"/>
              </a:spcBef>
            </a:pPr>
            <a:endParaRPr lang="de-DE" b="1" dirty="0">
              <a:solidFill>
                <a:srgbClr val="FFFFFF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3" name="Rectangle 1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de-DE"/>
              <a:t>Prof. Max Mustermann - Präsentationstitel</a:t>
            </a:r>
          </a:p>
        </p:txBody>
      </p:sp>
      <p:sp>
        <p:nvSpPr>
          <p:cNvPr id="4" name="Textplatzhalt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390525" y="115888"/>
            <a:ext cx="6773863" cy="217487"/>
          </a:xfrm>
        </p:spPr>
        <p:txBody>
          <a:bodyPr/>
          <a:lstStyle>
            <a:lvl1pPr marL="0" indent="0">
              <a:buNone/>
              <a:defRPr sz="1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Folienthema durch klicken hinzufügen</a:t>
            </a:r>
          </a:p>
        </p:txBody>
      </p:sp>
      <p:sp>
        <p:nvSpPr>
          <p:cNvPr id="5" name="Inhaltsplatzhalter 15"/>
          <p:cNvSpPr>
            <a:spLocks noGrp="1"/>
          </p:cNvSpPr>
          <p:nvPr>
            <p:ph sz="quarter" idx="12" hasCustomPrompt="1"/>
          </p:nvPr>
        </p:nvSpPr>
        <p:spPr>
          <a:xfrm>
            <a:off x="390525" y="895350"/>
            <a:ext cx="6911975" cy="230188"/>
          </a:xfrm>
        </p:spPr>
        <p:txBody>
          <a:bodyPr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600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2. Folientitel durch klicken hinzufügen</a:t>
            </a:r>
          </a:p>
          <a:p>
            <a:pPr lv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112040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3" name="Rectangle 1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de-DE"/>
              <a:t>Prof. Max Mustermann - Präsentationstitel</a:t>
            </a:r>
          </a:p>
        </p:txBody>
      </p:sp>
      <p:sp>
        <p:nvSpPr>
          <p:cNvPr id="5" name="Inhaltsplatzhalter 15"/>
          <p:cNvSpPr>
            <a:spLocks noGrp="1"/>
          </p:cNvSpPr>
          <p:nvPr>
            <p:ph sz="quarter" idx="12" hasCustomPrompt="1"/>
          </p:nvPr>
        </p:nvSpPr>
        <p:spPr>
          <a:xfrm>
            <a:off x="390525" y="895350"/>
            <a:ext cx="6911975" cy="230188"/>
          </a:xfrm>
        </p:spPr>
        <p:txBody>
          <a:bodyPr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600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2. Folientitel durch klicken hinzufügen</a:t>
            </a:r>
          </a:p>
          <a:p>
            <a:pPr lv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752595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de-DE"/>
              <a:t>Prof. Max Mustermann - Präsentationstitel</a:t>
            </a:r>
          </a:p>
        </p:txBody>
      </p:sp>
      <p:sp>
        <p:nvSpPr>
          <p:cNvPr id="4" name="Eine Ecke des Rechtecks abrunden 3" title="Bitte Eingeben"/>
          <p:cNvSpPr/>
          <p:nvPr userDrawn="1"/>
        </p:nvSpPr>
        <p:spPr>
          <a:xfrm>
            <a:off x="0" y="83344"/>
            <a:ext cx="7302500" cy="284730"/>
          </a:xfrm>
          <a:prstGeom prst="round1Rect">
            <a:avLst>
              <a:gd name="adj" fmla="val 50000"/>
            </a:avLst>
          </a:prstGeom>
          <a:solidFill>
            <a:schemeClr val="accent1"/>
          </a:solidFill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24000" tIns="0" bIns="0" rtlCol="0" anchor="ctr"/>
          <a:lstStyle/>
          <a:p>
            <a:pPr>
              <a:spcBef>
                <a:spcPts val="100"/>
              </a:spcBef>
            </a:pPr>
            <a:endParaRPr lang="de-DE" b="1" dirty="0">
              <a:solidFill>
                <a:srgbClr val="FFFFFF"/>
              </a:solidFill>
            </a:endParaRPr>
          </a:p>
        </p:txBody>
      </p:sp>
      <p:sp>
        <p:nvSpPr>
          <p:cNvPr id="5" name="Textplatzhalt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390525" y="115888"/>
            <a:ext cx="6773863" cy="217487"/>
          </a:xfrm>
        </p:spPr>
        <p:txBody>
          <a:bodyPr/>
          <a:lstStyle>
            <a:lvl1pPr marL="0" indent="0">
              <a:buNone/>
              <a:defRPr sz="1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Folienthema durch klicken hinzufügen</a:t>
            </a:r>
          </a:p>
        </p:txBody>
      </p:sp>
    </p:spTree>
    <p:extLst>
      <p:ext uri="{BB962C8B-B14F-4D97-AF65-F5344CB8AC3E}">
        <p14:creationId xmlns:p14="http://schemas.microsoft.com/office/powerpoint/2010/main" val="34911946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de-DE"/>
              <a:t>Prof. Max Mustermann - Präsentationstitel</a:t>
            </a:r>
          </a:p>
        </p:txBody>
      </p:sp>
    </p:spTree>
    <p:extLst>
      <p:ext uri="{BB962C8B-B14F-4D97-AF65-F5344CB8AC3E}">
        <p14:creationId xmlns:p14="http://schemas.microsoft.com/office/powerpoint/2010/main" val="18063945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3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17" Type="http://schemas.openxmlformats.org/officeDocument/2006/relationships/image" Target="../media/image7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5.png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9" descr="II_rahmen_neu_folge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90525" y="333375"/>
            <a:ext cx="6911975" cy="56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/>
              <a:t>Folientitel durch klicken hinzufügen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92113" y="1198563"/>
            <a:ext cx="8356600" cy="4894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/>
              <a:t>Karlsruhe Institute of Technology (KIT).</a:t>
            </a:r>
          </a:p>
          <a:p>
            <a:pPr lvl="1"/>
            <a:r>
              <a:rPr lang="de-DE" altLang="de-DE"/>
              <a:t>Zweite Ebene</a:t>
            </a:r>
          </a:p>
          <a:p>
            <a:pPr lvl="2"/>
            <a:r>
              <a:rPr lang="de-DE" altLang="de-DE"/>
              <a:t>Dritte Ebene</a:t>
            </a:r>
          </a:p>
          <a:p>
            <a:pPr lvl="3"/>
            <a:r>
              <a:rPr lang="de-DE" altLang="de-DE"/>
              <a:t>Vierte Ebene</a:t>
            </a:r>
          </a:p>
          <a:p>
            <a:pPr lvl="4"/>
            <a:r>
              <a:rPr lang="de-DE" altLang="de-DE"/>
              <a:t>Fünfte Ebene</a:t>
            </a:r>
          </a:p>
        </p:txBody>
      </p:sp>
      <p:sp>
        <p:nvSpPr>
          <p:cNvPr id="1030" name="Text Box 11"/>
          <p:cNvSpPr txBox="1">
            <a:spLocks noChangeArrowheads="1"/>
          </p:cNvSpPr>
          <p:nvPr/>
        </p:nvSpPr>
        <p:spPr bwMode="auto">
          <a:xfrm>
            <a:off x="250825" y="6445250"/>
            <a:ext cx="325438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fld id="{C9A3BCB7-53F7-4CEB-A9D8-3986DC682D22}" type="slidenum">
              <a:rPr lang="de-DE" altLang="de-DE" sz="900" b="1" smtClean="0"/>
              <a:pPr eaLnBrk="1" hangingPunct="1">
                <a:spcBef>
                  <a:spcPct val="50000"/>
                </a:spcBef>
                <a:defRPr/>
              </a:pPr>
              <a:t>‹#›</a:t>
            </a:fld>
            <a:endParaRPr lang="de-DE" altLang="de-DE" sz="900" b="1"/>
          </a:p>
        </p:txBody>
      </p:sp>
      <p:sp>
        <p:nvSpPr>
          <p:cNvPr id="1032" name="Rectangle 11"/>
          <p:cNvSpPr>
            <a:spLocks noChangeArrowheads="1"/>
          </p:cNvSpPr>
          <p:nvPr/>
        </p:nvSpPr>
        <p:spPr bwMode="auto">
          <a:xfrm>
            <a:off x="612775" y="6445250"/>
            <a:ext cx="863600" cy="360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fld id="{3502721D-4FB2-44E6-8ECB-01285A512724}" type="datetime1">
              <a:rPr lang="de-DE" altLang="de-DE" sz="900" smtClean="0"/>
              <a:pPr eaLnBrk="1" hangingPunct="1">
                <a:defRPr/>
              </a:pPr>
              <a:t>04.10.2024</a:t>
            </a:fld>
            <a:endParaRPr lang="de-DE" altLang="de-DE" sz="900"/>
          </a:p>
        </p:txBody>
      </p:sp>
      <p:sp>
        <p:nvSpPr>
          <p:cNvPr id="1036" name="Rectangle 1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701800" y="6445250"/>
            <a:ext cx="5102448" cy="360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sz="900"/>
            </a:lvl1pPr>
          </a:lstStyle>
          <a:p>
            <a:pPr>
              <a:defRPr/>
            </a:pPr>
            <a:r>
              <a:rPr lang="de-DE" altLang="de-DE" dirty="0"/>
              <a:t>Prof. Max Mustermann – </a:t>
            </a:r>
            <a:r>
              <a:rPr lang="de-DE" altLang="de-DE" dirty="0" err="1"/>
              <a:t>Presentation</a:t>
            </a:r>
            <a:r>
              <a:rPr lang="de-DE" altLang="de-DE" dirty="0"/>
              <a:t> Title</a:t>
            </a:r>
          </a:p>
        </p:txBody>
      </p:sp>
      <p:pic>
        <p:nvPicPr>
          <p:cNvPr id="2" name="Grafik 1"/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7336" y="6424662"/>
            <a:ext cx="1327112" cy="379232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6401" y="333375"/>
            <a:ext cx="1095316" cy="496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6579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4" r:id="rId3"/>
    <p:sldLayoutId id="2147483711" r:id="rId4"/>
    <p:sldLayoutId id="2147483718" r:id="rId5"/>
    <p:sldLayoutId id="2147483712" r:id="rId6"/>
    <p:sldLayoutId id="2147483716" r:id="rId7"/>
    <p:sldLayoutId id="2147483713" r:id="rId8"/>
    <p:sldLayoutId id="2147483717" r:id="rId9"/>
  </p:sldLayoutIdLst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9pPr>
    </p:titleStyle>
    <p:bodyStyle>
      <a:lvl1pPr marL="314325" indent="-314325" algn="l" rtl="0" eaLnBrk="1" fontAlgn="base" hangingPunct="1">
        <a:spcBef>
          <a:spcPct val="20000"/>
        </a:spcBef>
        <a:spcAft>
          <a:spcPct val="0"/>
        </a:spcAft>
        <a:buBlip>
          <a:blip r:embed="rId14"/>
        </a:buBlip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790575" indent="-314325" algn="l" rtl="0" eaLnBrk="1" fontAlgn="base" hangingPunct="1">
        <a:spcBef>
          <a:spcPct val="20000"/>
        </a:spcBef>
        <a:spcAft>
          <a:spcPct val="0"/>
        </a:spcAft>
        <a:buBlip>
          <a:blip r:embed="rId15"/>
        </a:buBlip>
        <a:defRPr>
          <a:solidFill>
            <a:schemeClr val="tx1"/>
          </a:solidFill>
          <a:latin typeface="+mn-lt"/>
        </a:defRPr>
      </a:lvl2pPr>
      <a:lvl3pPr marL="1209675" indent="-276225" algn="l" rtl="0" eaLnBrk="1" fontAlgn="base" hangingPunct="1">
        <a:spcBef>
          <a:spcPct val="20000"/>
        </a:spcBef>
        <a:spcAft>
          <a:spcPct val="0"/>
        </a:spcAft>
        <a:buBlip>
          <a:blip r:embed="rId16"/>
        </a:buBlip>
        <a:defRPr sz="1600">
          <a:solidFill>
            <a:schemeClr val="tx1"/>
          </a:solidFill>
          <a:latin typeface="+mn-lt"/>
        </a:defRPr>
      </a:lvl3pPr>
      <a:lvl4pPr marL="1657350" indent="-276225" algn="l" rtl="0" eaLnBrk="1" fontAlgn="base" hangingPunct="1">
        <a:spcBef>
          <a:spcPct val="20000"/>
        </a:spcBef>
        <a:spcAft>
          <a:spcPct val="0"/>
        </a:spcAft>
        <a:buBlip>
          <a:blip r:embed="rId16"/>
        </a:buBlip>
        <a:defRPr sz="1600">
          <a:solidFill>
            <a:schemeClr val="tx1"/>
          </a:solidFill>
          <a:latin typeface="+mn-lt"/>
        </a:defRPr>
      </a:lvl4pPr>
      <a:lvl5pPr marL="2095500" indent="-276225" algn="l" rtl="0" eaLnBrk="1" fontAlgn="base" hangingPunct="1">
        <a:spcBef>
          <a:spcPct val="20000"/>
        </a:spcBef>
        <a:spcAft>
          <a:spcPct val="0"/>
        </a:spcAft>
        <a:buBlip>
          <a:blip r:embed="rId16"/>
        </a:buBlip>
        <a:defRPr sz="16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SzPct val="60000"/>
        <a:buBlip>
          <a:blip r:embed="rId17"/>
        </a:buBlip>
        <a:defRPr sz="14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SzPct val="60000"/>
        <a:buBlip>
          <a:blip r:embed="rId17"/>
        </a:buBlip>
        <a:defRPr sz="14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SzPct val="60000"/>
        <a:buBlip>
          <a:blip r:embed="rId17"/>
        </a:buBlip>
        <a:defRPr sz="14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SzPct val="60000"/>
        <a:buBlip>
          <a:blip r:embed="rId17"/>
        </a:buBlip>
        <a:defRPr sz="14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24.emf"/><Relationship Id="rId4" Type="http://schemas.openxmlformats.org/officeDocument/2006/relationships/image" Target="../media/image23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2.png"/><Relationship Id="rId4" Type="http://schemas.openxmlformats.org/officeDocument/2006/relationships/notesSlide" Target="../notesSlides/notesSlide2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237D278-0480-4040-AC93-FAA25ADB4AE9}"/>
              </a:ext>
            </a:extLst>
          </p:cNvPr>
          <p:cNvSpPr/>
          <p:nvPr/>
        </p:nvSpPr>
        <p:spPr>
          <a:xfrm>
            <a:off x="323528" y="2420888"/>
            <a:ext cx="8136904" cy="10341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20000"/>
              </a:spcBef>
            </a:pPr>
            <a:r>
              <a:rPr lang="en-US" altLang="zh-CN" b="1" dirty="0"/>
              <a:t>Jiaming Yu</a:t>
            </a:r>
            <a:endParaRPr lang="de-DE" altLang="zh-CN" b="1" dirty="0"/>
          </a:p>
          <a:p>
            <a:pPr>
              <a:spcBef>
                <a:spcPct val="20000"/>
              </a:spcBef>
            </a:pPr>
            <a:r>
              <a:rPr lang="de-DE" altLang="zh-CN" b="1" dirty="0"/>
              <a:t>Advisors:</a:t>
            </a:r>
            <a:r>
              <a:rPr lang="zh-CN" altLang="de-DE" b="1" dirty="0"/>
              <a:t> </a:t>
            </a:r>
            <a:r>
              <a:rPr lang="de-DE" altLang="zh-CN" b="1" dirty="0"/>
              <a:t>M.Sc. Yucheng Tang</a:t>
            </a:r>
          </a:p>
          <a:p>
            <a:pPr>
              <a:spcBef>
                <a:spcPct val="20000"/>
              </a:spcBef>
            </a:pPr>
            <a:endParaRPr lang="de-DE" b="1" dirty="0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C949F867-AA68-A94A-90C5-76A9044A6D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288" y="1596441"/>
            <a:ext cx="8389937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br>
              <a:rPr lang="de-DE" sz="2800" dirty="0"/>
            </a:br>
            <a:endParaRPr lang="de-DE" sz="2800" dirty="0"/>
          </a:p>
          <a:p>
            <a:r>
              <a:rPr lang="de-DE" sz="2800" b="1" dirty="0"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</a:p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3D Scanning and Modelling of Unknown Objects with a Two-Arm Robotic System</a:t>
            </a:r>
            <a:endParaRPr lang="de-DE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063AFDC0-5626-A7C9-839F-3586EB474C9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55025506"/>
              </p:ext>
            </p:extLst>
          </p:nvPr>
        </p:nvGraphicFramePr>
        <p:xfrm>
          <a:off x="2177988" y="3672328"/>
          <a:ext cx="4824536" cy="27138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crobat Document" r:id="rId2" imgW="9144000" imgH="5143500" progId="Acrobat.Document.DC">
                  <p:embed/>
                </p:oleObj>
              </mc:Choice>
              <mc:Fallback>
                <p:oleObj name="Acrobat Document" r:id="rId2" imgW="9144000" imgH="5143500" progId="Acrobat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177988" y="3672328"/>
                        <a:ext cx="4824536" cy="271380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" name="图片 11" descr="图表, 散点图&#10;&#10;描述已自动生成">
            <a:extLst>
              <a:ext uri="{FF2B5EF4-FFF2-40B4-BE49-F238E27FC236}">
                <a16:creationId xmlns:a16="http://schemas.microsoft.com/office/drawing/2014/main" id="{A9701FED-8591-8BBD-D5CE-FC115016080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3672328"/>
            <a:ext cx="2594556" cy="2713803"/>
          </a:xfrm>
          <a:prstGeom prst="rect">
            <a:avLst/>
          </a:prstGeom>
        </p:spPr>
      </p:pic>
      <p:pic>
        <p:nvPicPr>
          <p:cNvPr id="14" name="图片 13" descr="文本&#10;&#10;描述已自动生成">
            <a:extLst>
              <a:ext uri="{FF2B5EF4-FFF2-40B4-BE49-F238E27FC236}">
                <a16:creationId xmlns:a16="http://schemas.microsoft.com/office/drawing/2014/main" id="{DC3B6206-34DC-F92B-F270-5CE90396E8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3393" y="3675808"/>
            <a:ext cx="2683103" cy="2710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4151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Overview</a:t>
            </a:r>
          </a:p>
          <a:p>
            <a:pPr marL="476250" lvl="1" indent="0">
              <a:buNone/>
            </a:pPr>
            <a:endParaRPr lang="en-US" altLang="zh-CN" dirty="0"/>
          </a:p>
          <a:p>
            <a:r>
              <a:rPr lang="en-US" altLang="zh-CN" dirty="0"/>
              <a:t>Candidate View Space</a:t>
            </a:r>
          </a:p>
          <a:p>
            <a:endParaRPr lang="en-US" altLang="zh-CN" dirty="0"/>
          </a:p>
          <a:p>
            <a:r>
              <a:rPr lang="en-US" altLang="zh-CN" dirty="0"/>
              <a:t>Training Data Generation</a:t>
            </a:r>
          </a:p>
          <a:p>
            <a:pPr lvl="1"/>
            <a:r>
              <a:rPr lang="en-US" altLang="zh-CN" dirty="0"/>
              <a:t>Detailed Process Explanation</a:t>
            </a:r>
          </a:p>
          <a:p>
            <a:pPr lvl="1"/>
            <a:r>
              <a:rPr lang="en-US" altLang="zh-CN" dirty="0"/>
              <a:t>Training and Testing Datasets</a:t>
            </a:r>
          </a:p>
          <a:p>
            <a:pPr marL="0" indent="0">
              <a:buNone/>
            </a:pPr>
            <a:endParaRPr lang="en-US" altLang="zh-CN" dirty="0"/>
          </a:p>
          <a:p>
            <a:r>
              <a:rPr lang="en-US" altLang="zh-CN" dirty="0"/>
              <a:t>Global View Planning Net</a:t>
            </a:r>
          </a:p>
          <a:p>
            <a:endParaRPr lang="en-US" altLang="zh-CN" dirty="0"/>
          </a:p>
          <a:p>
            <a:r>
              <a:rPr lang="en-US" altLang="zh-CN" dirty="0"/>
              <a:t>Conclusions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Discussion</a:t>
            </a:r>
          </a:p>
          <a:p>
            <a:pPr lvl="1"/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 lvl="1"/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/>
              <a:t>Jiaming Yu</a:t>
            </a:r>
            <a:r>
              <a:rPr lang="de-DE" altLang="zh-CN" dirty="0"/>
              <a:t>,</a:t>
            </a:r>
            <a:r>
              <a:rPr lang="zh-CN" altLang="de-DE" dirty="0"/>
              <a:t> </a:t>
            </a:r>
            <a:r>
              <a:rPr lang="en-US" altLang="zh-CN" dirty="0"/>
              <a:t>3D Scanning and Modelling of Unknown Objects with a Two-Arm Robotic System</a:t>
            </a: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zh-CN" dirty="0"/>
              <a:t>Outline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Inhaltsplatzhalter 5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947687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92113" y="1198563"/>
            <a:ext cx="8212335" cy="4894262"/>
          </a:xfrm>
        </p:spPr>
        <p:txBody>
          <a:bodyPr/>
          <a:lstStyle/>
          <a:p>
            <a:r>
              <a:rPr lang="en-US" altLang="zh-CN" dirty="0"/>
              <a:t>Prepare 3D Model of objects</a:t>
            </a:r>
          </a:p>
          <a:p>
            <a:pPr lvl="1"/>
            <a:r>
              <a:rPr lang="en-US" altLang="zh-CN" dirty="0"/>
              <a:t>Mesh Sampling</a:t>
            </a:r>
          </a:p>
          <a:p>
            <a:endParaRPr lang="en-US" altLang="zh-CN" dirty="0"/>
          </a:p>
          <a:p>
            <a:r>
              <a:rPr lang="en-US" altLang="zh-CN" dirty="0"/>
              <a:t>Simulated Perception</a:t>
            </a:r>
          </a:p>
          <a:p>
            <a:endParaRPr lang="en-US" altLang="zh-CN" dirty="0"/>
          </a:p>
          <a:p>
            <a:r>
              <a:rPr lang="en-US" altLang="zh-CN" dirty="0"/>
              <a:t>Labeling</a:t>
            </a:r>
          </a:p>
          <a:p>
            <a:endParaRPr lang="en-US" altLang="zh-CN" dirty="0"/>
          </a:p>
          <a:p>
            <a:r>
              <a:rPr lang="en-US" altLang="zh-CN" dirty="0"/>
              <a:t>Data enhancement</a:t>
            </a:r>
          </a:p>
          <a:p>
            <a:pPr marL="0" indent="0">
              <a:buNone/>
            </a:pPr>
            <a:endParaRPr lang="en-US" altLang="zh-CN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/>
              <a:t>Jiaming Yu</a:t>
            </a:r>
            <a:r>
              <a:rPr lang="de-DE" altLang="zh-CN" dirty="0"/>
              <a:t>,</a:t>
            </a:r>
            <a:r>
              <a:rPr lang="zh-CN" altLang="de-DE" dirty="0"/>
              <a:t> </a:t>
            </a:r>
            <a:r>
              <a:rPr lang="en-US" altLang="zh-CN" dirty="0"/>
              <a:t>3D Scanning and Modelling of Unknown Objects with a Two-Arm Robotic System</a:t>
            </a: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Detailed Process Explanation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Training Data Generation</a:t>
            </a:r>
          </a:p>
          <a:p>
            <a:endParaRPr lang="de-DE" dirty="0"/>
          </a:p>
        </p:txBody>
      </p:sp>
      <p:pic>
        <p:nvPicPr>
          <p:cNvPr id="16" name="内容占位符 15" descr="图片包含 游戏机&#10;&#10;描述已自动生成">
            <a:extLst>
              <a:ext uri="{FF2B5EF4-FFF2-40B4-BE49-F238E27FC236}">
                <a16:creationId xmlns:a16="http://schemas.microsoft.com/office/drawing/2014/main" id="{D4834237-02F7-A6B9-E012-4A996EFBF364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8940" y="3088239"/>
            <a:ext cx="3012558" cy="2900102"/>
          </a:xfr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4447E37-AFDE-FD81-C3F4-5F088D63C3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8280" y="1350622"/>
            <a:ext cx="1574157" cy="114443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1DE5C412-7EC1-930D-FC9E-A3D98A0C62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71517" y="1189914"/>
            <a:ext cx="1949074" cy="1506142"/>
          </a:xfrm>
          <a:prstGeom prst="rect">
            <a:avLst/>
          </a:prstGeom>
        </p:spPr>
      </p:pic>
      <p:pic>
        <p:nvPicPr>
          <p:cNvPr id="14" name="图片 13" descr="文本&#10;&#10;描述已自动生成">
            <a:extLst>
              <a:ext uri="{FF2B5EF4-FFF2-40B4-BE49-F238E27FC236}">
                <a16:creationId xmlns:a16="http://schemas.microsoft.com/office/drawing/2014/main" id="{899A242D-614C-D64E-CD60-B095B73DB6B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2437" y="3183129"/>
            <a:ext cx="2812415" cy="2710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6028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92113" y="1198563"/>
            <a:ext cx="8212335" cy="4894262"/>
          </a:xfrm>
        </p:spPr>
        <p:txBody>
          <a:bodyPr/>
          <a:lstStyle/>
          <a:p>
            <a:r>
              <a:rPr lang="en-US" altLang="zh-CN" dirty="0"/>
              <a:t>Training Datasets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/>
              <a:t>Jiaming Yu</a:t>
            </a:r>
            <a:r>
              <a:rPr lang="de-DE" altLang="zh-CN" dirty="0"/>
              <a:t>,</a:t>
            </a:r>
            <a:r>
              <a:rPr lang="zh-CN" altLang="de-DE" dirty="0"/>
              <a:t> </a:t>
            </a:r>
            <a:r>
              <a:rPr lang="en-US" altLang="zh-CN" dirty="0"/>
              <a:t>3D Scanning and Modelling of Unknown Objects with a Two-Arm Robotic System</a:t>
            </a: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Training and Testing Datasets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Training Data Generation</a:t>
            </a:r>
          </a:p>
          <a:p>
            <a:endParaRPr lang="de-DE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AAB2A45-E917-4705-EA44-55EF823C4167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74D0370-6E19-7A80-4FA6-53503DAE48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616" y="1946858"/>
            <a:ext cx="7146071" cy="3397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2915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92113" y="1198563"/>
            <a:ext cx="8212335" cy="4894262"/>
          </a:xfrm>
        </p:spPr>
        <p:txBody>
          <a:bodyPr/>
          <a:lstStyle/>
          <a:p>
            <a:r>
              <a:rPr lang="en-US" altLang="zh-CN" dirty="0"/>
              <a:t>Testing Datasets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Data Preprocessing</a:t>
            </a:r>
          </a:p>
          <a:p>
            <a:pPr lvl="1"/>
            <a:r>
              <a:rPr lang="en-US" altLang="zh-CN" dirty="0"/>
              <a:t>Data Organization</a:t>
            </a:r>
          </a:p>
          <a:p>
            <a:pPr lvl="1"/>
            <a:endParaRPr lang="en-US" altLang="zh-CN" dirty="0"/>
          </a:p>
          <a:p>
            <a:pPr lvl="1"/>
            <a:r>
              <a:rPr lang="en-US" altLang="zh-CN" dirty="0"/>
              <a:t>Data Conversion</a:t>
            </a:r>
          </a:p>
          <a:p>
            <a:pPr lvl="1"/>
            <a:endParaRPr lang="en-US" altLang="zh-CN" dirty="0"/>
          </a:p>
          <a:p>
            <a:pPr lvl="1"/>
            <a:r>
              <a:rPr lang="en-US" altLang="zh-CN" dirty="0"/>
              <a:t>Batch Processing and Storage</a:t>
            </a:r>
          </a:p>
          <a:p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/>
              <a:t>Jiaming Yu</a:t>
            </a:r>
            <a:r>
              <a:rPr lang="de-DE" altLang="zh-CN" dirty="0"/>
              <a:t>,</a:t>
            </a:r>
            <a:r>
              <a:rPr lang="zh-CN" altLang="de-DE" dirty="0"/>
              <a:t> </a:t>
            </a:r>
            <a:r>
              <a:rPr lang="en-US" altLang="zh-CN" dirty="0"/>
              <a:t>3D Scanning and Modelling of Unknown Objects with a Two-Arm Robotic System</a:t>
            </a: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Training and Testing Datasets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Training Data Generation</a:t>
            </a:r>
          </a:p>
          <a:p>
            <a:endParaRPr lang="de-DE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AAB2A45-E917-4705-EA44-55EF823C4167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62F4D052-82D4-79F5-0B3A-3EE3F95CCC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5301" y="1687513"/>
            <a:ext cx="6573397" cy="1165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8065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Overview</a:t>
            </a:r>
          </a:p>
          <a:p>
            <a:pPr marL="476250" lvl="1" indent="0">
              <a:buNone/>
            </a:pPr>
            <a:endParaRPr lang="en-US" altLang="zh-CN" dirty="0"/>
          </a:p>
          <a:p>
            <a:r>
              <a:rPr lang="en-US" altLang="zh-CN" dirty="0"/>
              <a:t>Candidate View Space</a:t>
            </a:r>
          </a:p>
          <a:p>
            <a:endParaRPr lang="en-US" altLang="zh-CN" dirty="0"/>
          </a:p>
          <a:p>
            <a:r>
              <a:rPr lang="en-US" altLang="zh-CN" dirty="0"/>
              <a:t>Training Data Generation</a:t>
            </a:r>
          </a:p>
          <a:p>
            <a:pPr marL="0" indent="0">
              <a:buNone/>
            </a:pPr>
            <a:endParaRPr lang="en-US" altLang="zh-CN" dirty="0"/>
          </a:p>
          <a:p>
            <a:r>
              <a:rPr lang="en-US" altLang="zh-CN" dirty="0"/>
              <a:t>Global View Planning Net</a:t>
            </a:r>
          </a:p>
          <a:p>
            <a:pPr lvl="1"/>
            <a:r>
              <a:rPr lang="en-US" altLang="zh-CN" dirty="0"/>
              <a:t>Overall Network Structure</a:t>
            </a:r>
          </a:p>
          <a:p>
            <a:pPr lvl="1"/>
            <a:r>
              <a:rPr lang="en-US" altLang="zh-CN" dirty="0"/>
              <a:t>Main Components</a:t>
            </a:r>
          </a:p>
          <a:p>
            <a:pPr lvl="1"/>
            <a:r>
              <a:rPr lang="en-US" altLang="zh-CN" dirty="0" err="1"/>
              <a:t>ResNeXt</a:t>
            </a:r>
            <a:r>
              <a:rPr lang="en-US" altLang="zh-CN" dirty="0"/>
              <a:t>-Based Global View Planning Net</a:t>
            </a:r>
          </a:p>
          <a:p>
            <a:pPr marL="476250" lvl="1" indent="0">
              <a:buNone/>
            </a:pPr>
            <a:endParaRPr lang="en-US" altLang="zh-CN" dirty="0"/>
          </a:p>
          <a:p>
            <a:r>
              <a:rPr lang="en-US" altLang="zh-CN" dirty="0"/>
              <a:t>Conclusions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Discussion</a:t>
            </a:r>
          </a:p>
          <a:p>
            <a:pPr lvl="1"/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 lvl="1"/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/>
              <a:t>Jiaming Yu</a:t>
            </a:r>
            <a:r>
              <a:rPr lang="de-DE" altLang="zh-CN" dirty="0"/>
              <a:t>,</a:t>
            </a:r>
            <a:r>
              <a:rPr lang="zh-CN" altLang="de-DE" dirty="0"/>
              <a:t> </a:t>
            </a:r>
            <a:r>
              <a:rPr lang="en-US" altLang="zh-CN" dirty="0"/>
              <a:t>3D Scanning and Modelling of Unknown Objects with a Two-Arm Robotic System</a:t>
            </a: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zh-CN" dirty="0"/>
              <a:t>Outline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Inhaltsplatzhalter 5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494753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Inhaltsplatzhalter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the Sigmoid function restricts the output values to the [0, 1] range</a:t>
                </a:r>
              </a:p>
              <a:p>
                <a:r>
                  <a:rPr lang="en-US" altLang="zh-CN" dirty="0"/>
                  <a:t>threshold </a:t>
                </a:r>
                <a:r>
                  <a:rPr lang="el-GR" altLang="zh-CN" dirty="0"/>
                  <a:t>γ</a:t>
                </a:r>
                <a:r>
                  <a:rPr lang="zh-CN" altLang="en-US" dirty="0"/>
                  <a:t>，</a:t>
                </a:r>
                <a:r>
                  <a:rPr lang="en-US" altLang="zh-CN" dirty="0"/>
                  <a:t>if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i="1" dirty="0">
                        <a:latin typeface="Cambria Math" panose="02040503050406030204" pitchFamily="18" charset="0"/>
                      </a:rPr>
                      <m:t>value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m:rPr>
                        <m:nor/>
                      </m:rPr>
                      <a:rPr lang="el-GR" altLang="zh-CN" dirty="0"/>
                      <m:t>γ</m:t>
                    </m:r>
                  </m:oMath>
                </a14:m>
                <a:r>
                  <a:rPr lang="en-US" altLang="zh-CN" dirty="0"/>
                  <a:t>, then value=1, means this view is chosen</a:t>
                </a:r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</p:txBody>
          </p:sp>
        </mc:Choice>
        <mc:Fallback xmlns="">
          <p:sp>
            <p:nvSpPr>
              <p:cNvPr id="2" name="Inhaltsplatzhalt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t="-14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/>
              <a:t>Jiaming Yu</a:t>
            </a:r>
            <a:r>
              <a:rPr lang="de-DE" altLang="zh-CN" dirty="0"/>
              <a:t>,</a:t>
            </a:r>
            <a:r>
              <a:rPr lang="zh-CN" altLang="de-DE" dirty="0"/>
              <a:t> </a:t>
            </a:r>
            <a:r>
              <a:rPr lang="en-US" altLang="zh-CN" dirty="0"/>
              <a:t>3D Scanning and Modelling of Unknown Objects with a Two-Arm Robotic System</a:t>
            </a: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zh-CN" dirty="0"/>
              <a:t>Overall Network Structure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Global View Planning Net</a:t>
            </a:r>
          </a:p>
          <a:p>
            <a:endParaRPr lang="de-DE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7" name="内容占位符 64" descr="图示&#10;&#10;描述已自动生成">
            <a:extLst>
              <a:ext uri="{FF2B5EF4-FFF2-40B4-BE49-F238E27FC236}">
                <a16:creationId xmlns:a16="http://schemas.microsoft.com/office/drawing/2014/main" id="{E904D3DB-24C4-5FE5-5028-04550D8C77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4255" y="2780928"/>
            <a:ext cx="8638180" cy="26762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966064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/>
              <a:t>Jiaming Yu</a:t>
            </a:r>
            <a:r>
              <a:rPr lang="de-DE" altLang="zh-CN" dirty="0"/>
              <a:t>,</a:t>
            </a:r>
            <a:r>
              <a:rPr lang="zh-CN" altLang="de-DE" dirty="0"/>
              <a:t> </a:t>
            </a:r>
            <a:r>
              <a:rPr lang="en-US" altLang="zh-CN" dirty="0"/>
              <a:t>3D Scanning and Modelling of Unknown Objects with a Two-Arm Robotic System</a:t>
            </a: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/>
            <a:r>
              <a:rPr lang="en-US" altLang="zh-CN" dirty="0"/>
              <a:t>Main Components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Global View Planning Net</a:t>
            </a:r>
          </a:p>
          <a:p>
            <a:endParaRPr lang="de-DE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D6E1870E-2A34-BF05-9FB2-AC870C9879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Convolutional Layers with Residual Connections</a:t>
            </a:r>
          </a:p>
          <a:p>
            <a:pPr lvl="1"/>
            <a:r>
              <a:rPr lang="de-DE" altLang="zh-CN" dirty="0"/>
              <a:t>Convolutional Layers</a:t>
            </a:r>
          </a:p>
          <a:p>
            <a:pPr lvl="1"/>
            <a:r>
              <a:rPr lang="de-DE" altLang="zh-CN" dirty="0"/>
              <a:t>Residual Connections</a:t>
            </a:r>
          </a:p>
          <a:p>
            <a:pPr marL="476250" lvl="1" indent="0">
              <a:buNone/>
            </a:pPr>
            <a:endParaRPr lang="de-DE" altLang="zh-CN" dirty="0"/>
          </a:p>
          <a:p>
            <a:r>
              <a:rPr lang="de-DE" altLang="zh-CN" dirty="0"/>
              <a:t>Pooling Layers</a:t>
            </a:r>
          </a:p>
          <a:p>
            <a:pPr lvl="1"/>
            <a:r>
              <a:rPr lang="de-DE" altLang="zh-CN" dirty="0"/>
              <a:t>Max Pooling</a:t>
            </a:r>
          </a:p>
          <a:p>
            <a:pPr lvl="1"/>
            <a:endParaRPr lang="de-DE" altLang="zh-CN" dirty="0"/>
          </a:p>
          <a:p>
            <a:r>
              <a:rPr lang="de-DE" altLang="zh-CN" dirty="0"/>
              <a:t>Fully Connected Layers</a:t>
            </a:r>
          </a:p>
          <a:p>
            <a:pPr marL="0" indent="0">
              <a:buNone/>
            </a:pPr>
            <a:endParaRPr lang="de-DE" altLang="zh-CN" dirty="0"/>
          </a:p>
          <a:p>
            <a:r>
              <a:rPr lang="de-DE" altLang="zh-CN" dirty="0"/>
              <a:t>Activation and Loss Functions</a:t>
            </a:r>
          </a:p>
          <a:p>
            <a:endParaRPr lang="de-DE" altLang="zh-CN" dirty="0"/>
          </a:p>
          <a:p>
            <a:r>
              <a:rPr lang="de-DE" altLang="zh-CN" dirty="0"/>
              <a:t>Viewpoint Selection Strategy</a:t>
            </a:r>
          </a:p>
          <a:p>
            <a:endParaRPr lang="de-DE" altLang="zh-CN" dirty="0"/>
          </a:p>
        </p:txBody>
      </p:sp>
    </p:spTree>
    <p:extLst>
      <p:ext uri="{BB962C8B-B14F-4D97-AF65-F5344CB8AC3E}">
        <p14:creationId xmlns:p14="http://schemas.microsoft.com/office/powerpoint/2010/main" val="39160048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/>
              <a:t>Jiaming Yu</a:t>
            </a:r>
            <a:r>
              <a:rPr lang="de-DE" altLang="zh-CN" dirty="0"/>
              <a:t>,</a:t>
            </a:r>
            <a:r>
              <a:rPr lang="zh-CN" altLang="de-DE" dirty="0"/>
              <a:t> </a:t>
            </a:r>
            <a:r>
              <a:rPr lang="en-US" altLang="zh-CN" dirty="0"/>
              <a:t>3D Scanning and Modelling of Unknown Objects with a Two-Arm Robotic System</a:t>
            </a: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/>
            <a:r>
              <a:rPr lang="en-US" altLang="zh-CN" dirty="0" err="1"/>
              <a:t>ResNeXt</a:t>
            </a:r>
            <a:r>
              <a:rPr lang="en-US" altLang="zh-CN" dirty="0"/>
              <a:t>-Based Global View Planning Net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Global View Planning Net</a:t>
            </a:r>
          </a:p>
          <a:p>
            <a:endParaRPr lang="de-DE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D6E1870E-2A34-BF05-9FB2-AC870C9879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Grouped Convolutions</a:t>
            </a:r>
          </a:p>
          <a:p>
            <a:endParaRPr lang="de-DE" altLang="zh-CN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68DC2255-2DEE-3063-377E-5CC38CCDE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525" y="1916832"/>
            <a:ext cx="8060811" cy="3892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3585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/>
              <a:t>Jiaming Yu</a:t>
            </a:r>
            <a:r>
              <a:rPr lang="de-DE" altLang="zh-CN" dirty="0"/>
              <a:t>,</a:t>
            </a:r>
            <a:r>
              <a:rPr lang="zh-CN" altLang="de-DE" dirty="0"/>
              <a:t> </a:t>
            </a:r>
            <a:r>
              <a:rPr lang="en-US" altLang="zh-CN" dirty="0"/>
              <a:t>3D Scanning and Modelling of Unknown Objects with a Two-Arm Robotic System</a:t>
            </a: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/>
            <a:r>
              <a:rPr lang="en-US" altLang="zh-CN" dirty="0" err="1"/>
              <a:t>ResNeXt</a:t>
            </a:r>
            <a:r>
              <a:rPr lang="en-US" altLang="zh-CN" dirty="0"/>
              <a:t>-Based Global View Planning Net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Global View Planning Net</a:t>
            </a:r>
          </a:p>
          <a:p>
            <a:endParaRPr lang="de-DE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D6E1870E-2A34-BF05-9FB2-AC870C98796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For a standard convolutional layer, the number of floating point operations (FLOPs) </a:t>
                </a:r>
                <a:r>
                  <a:rPr lang="en-US" altLang="zh-CN" dirty="0" err="1"/>
                  <a:t>isgiven</a:t>
                </a:r>
                <a:r>
                  <a:rPr lang="en-US" altLang="zh-CN" dirty="0"/>
                  <a:t> by: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𝐹𝐿𝑂𝑃𝑠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𝑠𝑡𝑎𝑛𝑑𝑎𝑟𝑑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endParaRPr lang="en-US" altLang="zh-CN" dirty="0"/>
              </a:p>
              <a:p>
                <a:pPr lvl="2"/>
                <a:r>
                  <a:rPr lang="en-US" altLang="zh-CN" dirty="0"/>
                  <a:t> K is the kernel size (e.g., 3 × 3)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en-US" altLang="zh-CN" dirty="0"/>
                  <a:t> is the number of input channels,</a:t>
                </a:r>
              </a:p>
              <a:p>
                <a:pPr lvl="2"/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US" altLang="zh-CN" dirty="0"/>
                  <a:t> is the number of output channels</a:t>
                </a:r>
              </a:p>
              <a:p>
                <a:pPr lvl="2"/>
                <a:r>
                  <a:rPr lang="en-US" altLang="zh-CN" dirty="0"/>
                  <a:t>H and W are the height and width of the output feature map</a:t>
                </a:r>
              </a:p>
              <a:p>
                <a:r>
                  <a:rPr lang="en-US" altLang="zh-CN" dirty="0"/>
                  <a:t>For grouped convolutions in </a:t>
                </a:r>
                <a:r>
                  <a:rPr lang="en-US" altLang="zh-CN" dirty="0" err="1"/>
                  <a:t>ResNeXt</a:t>
                </a:r>
                <a:r>
                  <a:rPr lang="en-US" altLang="zh-CN" dirty="0"/>
                  <a:t> with g groups, the computation is split among </a:t>
                </a:r>
                <a:r>
                  <a:rPr lang="en-US" altLang="zh-CN" dirty="0" err="1"/>
                  <a:t>thegroups</a:t>
                </a:r>
                <a:r>
                  <a:rPr lang="en-US" altLang="zh-CN" dirty="0"/>
                  <a:t>, reducing the number of input and output channels processed in each group. </a:t>
                </a:r>
                <a:r>
                  <a:rPr lang="en-US" altLang="zh-CN" dirty="0" err="1"/>
                  <a:t>Theformula</a:t>
                </a:r>
                <a:r>
                  <a:rPr lang="en-US" altLang="zh-CN" dirty="0"/>
                  <a:t> becomes: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𝐹𝐿𝑂𝑃𝑠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𝑠𝑡𝑎𝑛𝑑𝑎𝑟𝑑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∗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den>
                    </m:f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∗</m:t>
                    </m:r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𝑔</m:t>
                        </m:r>
                      </m:den>
                    </m:f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endParaRPr lang="en-US" altLang="zh-CN" dirty="0"/>
              </a:p>
              <a:p>
                <a:pPr lvl="1"/>
                <a:r>
                  <a:rPr lang="en-US" altLang="zh-CN" dirty="0"/>
                  <a:t>Thus, the total computational cost is: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𝐹𝐿𝑂𝑃𝑠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𝑠𝑡𝑎𝑛𝑑𝑎𝑟𝑑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𝐾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𝐾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∗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∗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m:rPr>
                            <m:nor/>
                          </m:rPr>
                          <a:rPr lang="en-US" altLang="zh-CN" dirty="0"/>
                          <m:t> 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den>
                    </m:f>
                  </m:oMath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D6E1870E-2A34-BF05-9FB2-AC870C98796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t="-1496" r="-22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392987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Overview</a:t>
            </a:r>
          </a:p>
          <a:p>
            <a:pPr marL="476250" lvl="1" indent="0">
              <a:buNone/>
            </a:pPr>
            <a:endParaRPr lang="en-US" altLang="zh-CN" dirty="0"/>
          </a:p>
          <a:p>
            <a:r>
              <a:rPr lang="en-US" altLang="zh-CN" dirty="0"/>
              <a:t>Candidate View Space</a:t>
            </a:r>
          </a:p>
          <a:p>
            <a:endParaRPr lang="en-US" altLang="zh-CN" dirty="0"/>
          </a:p>
          <a:p>
            <a:r>
              <a:rPr lang="en-US" altLang="zh-CN" dirty="0"/>
              <a:t>Training Data Generation</a:t>
            </a:r>
          </a:p>
          <a:p>
            <a:pPr marL="0" indent="0">
              <a:buNone/>
            </a:pPr>
            <a:endParaRPr lang="en-US" altLang="zh-CN" dirty="0"/>
          </a:p>
          <a:p>
            <a:r>
              <a:rPr lang="en-US" altLang="zh-CN" dirty="0"/>
              <a:t>Global View Planning Net</a:t>
            </a:r>
          </a:p>
          <a:p>
            <a:pPr marL="476250" lvl="1" indent="0">
              <a:buNone/>
            </a:pPr>
            <a:endParaRPr lang="en-US" altLang="zh-CN" dirty="0"/>
          </a:p>
          <a:p>
            <a:r>
              <a:rPr lang="en-US" altLang="zh-CN" dirty="0"/>
              <a:t>Conclusions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Discussion</a:t>
            </a:r>
          </a:p>
          <a:p>
            <a:pPr lvl="1"/>
            <a:r>
              <a:rPr lang="en-US" altLang="zh-CN" dirty="0"/>
              <a:t>Training Results</a:t>
            </a:r>
          </a:p>
          <a:p>
            <a:pPr lvl="1"/>
            <a:r>
              <a:rPr lang="en-US" altLang="zh-CN" dirty="0"/>
              <a:t>Reconstruction Results</a:t>
            </a:r>
          </a:p>
          <a:p>
            <a:pPr lvl="1"/>
            <a:r>
              <a:rPr lang="en-US" altLang="zh-CN" dirty="0"/>
              <a:t>Real-world experiment</a:t>
            </a:r>
          </a:p>
          <a:p>
            <a:pPr lvl="1"/>
            <a:r>
              <a:rPr lang="en-US" altLang="zh-CN" dirty="0"/>
              <a:t>Future Work</a:t>
            </a:r>
          </a:p>
          <a:p>
            <a:endParaRPr lang="en-US" altLang="zh-CN" dirty="0"/>
          </a:p>
          <a:p>
            <a:endParaRPr lang="en-US" altLang="zh-CN" dirty="0"/>
          </a:p>
          <a:p>
            <a:pPr lvl="1"/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/>
              <a:t>Jiaming Yu</a:t>
            </a:r>
            <a:r>
              <a:rPr lang="de-DE" altLang="zh-CN" dirty="0"/>
              <a:t>,</a:t>
            </a:r>
            <a:r>
              <a:rPr lang="zh-CN" altLang="de-DE" dirty="0"/>
              <a:t> </a:t>
            </a:r>
            <a:r>
              <a:rPr lang="en-US" altLang="zh-CN" dirty="0"/>
              <a:t>3D Scanning and Modelling of Unknown Objects with a Two-Arm Robotic System</a:t>
            </a: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zh-CN" dirty="0"/>
              <a:t>Outline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Inhaltsplatzhalter 5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510179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Overview</a:t>
            </a:r>
          </a:p>
          <a:p>
            <a:pPr lvl="1"/>
            <a:r>
              <a:rPr lang="en-US" altLang="zh-CN" dirty="0"/>
              <a:t>Motivation</a:t>
            </a:r>
          </a:p>
          <a:p>
            <a:pPr lvl="1"/>
            <a:r>
              <a:rPr lang="en-US" altLang="zh-CN" dirty="0"/>
              <a:t>Problem</a:t>
            </a:r>
            <a:r>
              <a:rPr lang="zh-CN" altLang="en-US" dirty="0"/>
              <a:t> </a:t>
            </a:r>
            <a:r>
              <a:rPr lang="en-US" altLang="zh-CN" dirty="0"/>
              <a:t>Statement</a:t>
            </a:r>
          </a:p>
          <a:p>
            <a:pPr lvl="1"/>
            <a:r>
              <a:rPr lang="en-US" altLang="zh-CN" dirty="0"/>
              <a:t>State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art</a:t>
            </a:r>
          </a:p>
          <a:p>
            <a:pPr marL="476250" lvl="1" indent="0">
              <a:buNone/>
            </a:pPr>
            <a:endParaRPr lang="en-US" altLang="zh-CN" dirty="0"/>
          </a:p>
          <a:p>
            <a:r>
              <a:rPr lang="en-US" altLang="zh-CN" dirty="0"/>
              <a:t>Candidate View Space</a:t>
            </a:r>
          </a:p>
          <a:p>
            <a:endParaRPr lang="en-US" altLang="zh-CN" dirty="0"/>
          </a:p>
          <a:p>
            <a:r>
              <a:rPr lang="en-US" altLang="zh-CN" dirty="0"/>
              <a:t>Training Data Generation</a:t>
            </a:r>
          </a:p>
          <a:p>
            <a:endParaRPr lang="en-US" altLang="zh-CN" dirty="0"/>
          </a:p>
          <a:p>
            <a:r>
              <a:rPr lang="en-US" altLang="zh-CN" dirty="0"/>
              <a:t>Global View Planning Net</a:t>
            </a:r>
          </a:p>
          <a:p>
            <a:endParaRPr lang="en-US" altLang="zh-CN" dirty="0"/>
          </a:p>
          <a:p>
            <a:r>
              <a:rPr lang="en-US" altLang="zh-CN" dirty="0"/>
              <a:t>Conclusions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Discussion</a:t>
            </a:r>
          </a:p>
          <a:p>
            <a:pPr lvl="1"/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 lvl="1"/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>
          <a:xfrm>
            <a:off x="1619672" y="6450415"/>
            <a:ext cx="5102448" cy="360363"/>
          </a:xfrm>
        </p:spPr>
        <p:txBody>
          <a:bodyPr/>
          <a:lstStyle/>
          <a:p>
            <a:pPr>
              <a:defRPr/>
            </a:pPr>
            <a:r>
              <a:rPr lang="en-US" altLang="zh-CN" dirty="0"/>
              <a:t>Jiaming Yu</a:t>
            </a:r>
            <a:r>
              <a:rPr lang="de-DE" altLang="zh-CN" dirty="0"/>
              <a:t>,</a:t>
            </a:r>
            <a:r>
              <a:rPr lang="zh-CN" altLang="de-DE" dirty="0"/>
              <a:t> </a:t>
            </a:r>
            <a:r>
              <a:rPr lang="en-US" altLang="zh-CN" dirty="0"/>
              <a:t>3D Scanning and Modelling of Unknown Objects with a Two-Arm Robotic System</a:t>
            </a:r>
          </a:p>
          <a:p>
            <a:pPr>
              <a:defRPr/>
            </a:pPr>
            <a:endParaRPr lang="de-DE" alt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zh-CN" dirty="0"/>
              <a:t>Outline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Inhaltsplatzhalter 5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894569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92113" y="1198563"/>
            <a:ext cx="8212335" cy="4894262"/>
          </a:xfrm>
        </p:spPr>
        <p:txBody>
          <a:bodyPr/>
          <a:lstStyle/>
          <a:p>
            <a:r>
              <a:rPr lang="en-US" altLang="zh-CN" dirty="0"/>
              <a:t>Addressing the SCVP Task with GVPN</a:t>
            </a:r>
          </a:p>
          <a:p>
            <a:pPr lvl="1"/>
            <a:r>
              <a:rPr lang="en-US" altLang="zh-CN" dirty="0"/>
              <a:t>Set Covering View Planning (SCVP)-Net</a:t>
            </a:r>
          </a:p>
          <a:p>
            <a:pPr lvl="2"/>
            <a:r>
              <a:rPr lang="en-US" altLang="zh-CN" dirty="0"/>
              <a:t>Hemispherical Viewpoints Prediction</a:t>
            </a:r>
          </a:p>
          <a:p>
            <a:pPr lvl="2"/>
            <a:r>
              <a:rPr lang="en-US" altLang="zh-CN" dirty="0"/>
              <a:t>Active Observation</a:t>
            </a:r>
          </a:p>
          <a:p>
            <a:pPr lvl="1"/>
            <a:r>
              <a:rPr lang="en-US" altLang="zh-CN" dirty="0"/>
              <a:t>Use our network to solve this Hemispherical Viewpoints Prediction problem</a:t>
            </a:r>
          </a:p>
          <a:p>
            <a:pPr lvl="1"/>
            <a:endParaRPr lang="en-US" altLang="zh-CN" dirty="0"/>
          </a:p>
          <a:p>
            <a:pPr marL="933450" lvl="2" indent="0">
              <a:buNone/>
            </a:pPr>
            <a:endParaRPr lang="en-US" altLang="zh-CN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/>
              <a:t>Jiaming Yu</a:t>
            </a:r>
            <a:r>
              <a:rPr lang="de-DE" altLang="zh-CN" dirty="0"/>
              <a:t>,</a:t>
            </a:r>
            <a:r>
              <a:rPr lang="zh-CN" altLang="de-DE" dirty="0"/>
              <a:t> </a:t>
            </a:r>
            <a:r>
              <a:rPr lang="en-US" altLang="zh-CN" dirty="0"/>
              <a:t>3D Scanning and Modelling of Unknown Objects with a Two-Arm Robotic System</a:t>
            </a: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Training Results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Conclusions and Discussion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F48AE10-2E2A-EDF6-B23E-9ED90B6675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3788" y="3406130"/>
            <a:ext cx="5400600" cy="2530875"/>
          </a:xfrm>
          <a:prstGeom prst="rect">
            <a:avLst/>
          </a:prstGeom>
        </p:spPr>
      </p:pic>
      <p:sp>
        <p:nvSpPr>
          <p:cNvPr id="8" name="内容占位符 7">
            <a:extLst>
              <a:ext uri="{FF2B5EF4-FFF2-40B4-BE49-F238E27FC236}">
                <a16:creationId xmlns:a16="http://schemas.microsoft.com/office/drawing/2014/main" id="{F79D419C-BE48-5104-061B-6871D0EB3CC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34936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92113" y="1198563"/>
            <a:ext cx="8212335" cy="4894262"/>
          </a:xfrm>
        </p:spPr>
        <p:txBody>
          <a:bodyPr/>
          <a:lstStyle/>
          <a:p>
            <a:endParaRPr lang="en-US" altLang="zh-CN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/>
              <a:t>Jiaming Yu</a:t>
            </a:r>
            <a:r>
              <a:rPr lang="de-DE" altLang="zh-CN" dirty="0"/>
              <a:t>,</a:t>
            </a:r>
            <a:r>
              <a:rPr lang="zh-CN" altLang="de-DE" dirty="0"/>
              <a:t> </a:t>
            </a:r>
            <a:r>
              <a:rPr lang="en-US" altLang="zh-CN" dirty="0"/>
              <a:t>3D Scanning and Modelling of Unknown Objects with a Two-Arm Robotic System</a:t>
            </a: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Training Results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Conclusions and Discussion</a:t>
            </a:r>
          </a:p>
        </p:txBody>
      </p:sp>
      <p:pic>
        <p:nvPicPr>
          <p:cNvPr id="15" name="内容占位符 14" descr="图形用户界面, 应用程序&#10;&#10;描述已自动生成">
            <a:extLst>
              <a:ext uri="{FF2B5EF4-FFF2-40B4-BE49-F238E27FC236}">
                <a16:creationId xmlns:a16="http://schemas.microsoft.com/office/drawing/2014/main" id="{97D9708C-BAF7-FD42-04E0-85DD9DA83DEB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657" y="1112838"/>
            <a:ext cx="8628685" cy="4999276"/>
          </a:xfrm>
        </p:spPr>
      </p:pic>
    </p:spTree>
    <p:extLst>
      <p:ext uri="{BB962C8B-B14F-4D97-AF65-F5344CB8AC3E}">
        <p14:creationId xmlns:p14="http://schemas.microsoft.com/office/powerpoint/2010/main" val="14232429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/>
              <a:t>Jiaming Yu</a:t>
            </a:r>
            <a:r>
              <a:rPr lang="de-DE" altLang="zh-CN" dirty="0"/>
              <a:t>,</a:t>
            </a:r>
            <a:r>
              <a:rPr lang="zh-CN" altLang="de-DE" dirty="0"/>
              <a:t> </a:t>
            </a:r>
            <a:r>
              <a:rPr lang="en-US" altLang="zh-CN" dirty="0"/>
              <a:t>3D Scanning and Modelling of Unknown Objects with a Two-Arm Robotic System</a:t>
            </a: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Training Results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Conclusions and Discussion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E5470A32-177E-88E7-623A-0DA40BC7D6B9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9756B681-C1D8-9589-DD38-6122392BDE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Comparison of SCVP Network and Our Network(GVPN) Performance</a:t>
            </a:r>
            <a:endParaRPr lang="zh-CN" altLang="en-US" dirty="0"/>
          </a:p>
        </p:txBody>
      </p:sp>
      <p:graphicFrame>
        <p:nvGraphicFramePr>
          <p:cNvPr id="8" name="Table 9">
            <a:extLst>
              <a:ext uri="{FF2B5EF4-FFF2-40B4-BE49-F238E27FC236}">
                <a16:creationId xmlns:a16="http://schemas.microsoft.com/office/drawing/2014/main" id="{63FBAEC6-71B4-8B05-500C-EF04EB5E39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2404817"/>
              </p:ext>
            </p:extLst>
          </p:nvPr>
        </p:nvGraphicFramePr>
        <p:xfrm>
          <a:off x="1591373" y="1988840"/>
          <a:ext cx="5961253" cy="31246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42257">
                  <a:extLst>
                    <a:ext uri="{9D8B030D-6E8A-4147-A177-3AD203B41FA5}">
                      <a16:colId xmlns:a16="http://schemas.microsoft.com/office/drawing/2014/main" val="1955745125"/>
                    </a:ext>
                  </a:extLst>
                </a:gridCol>
                <a:gridCol w="2059498">
                  <a:extLst>
                    <a:ext uri="{9D8B030D-6E8A-4147-A177-3AD203B41FA5}">
                      <a16:colId xmlns:a16="http://schemas.microsoft.com/office/drawing/2014/main" val="3560764018"/>
                    </a:ext>
                  </a:extLst>
                </a:gridCol>
                <a:gridCol w="2059498">
                  <a:extLst>
                    <a:ext uri="{9D8B030D-6E8A-4147-A177-3AD203B41FA5}">
                      <a16:colId xmlns:a16="http://schemas.microsoft.com/office/drawing/2014/main" val="2572186027"/>
                    </a:ext>
                  </a:extLst>
                </a:gridCol>
              </a:tblGrid>
              <a:tr h="697625">
                <a:tc>
                  <a:txBody>
                    <a:bodyPr/>
                    <a:lstStyle/>
                    <a:p>
                      <a:r>
                        <a:rPr lang="en-US" altLang="zh-CN" dirty="0"/>
                        <a:t>Metric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altLang="zh-CN" sz="1800" b="0" i="0" u="none" strike="noStrike" kern="1200" baseline="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SCVP Network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GVPN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6758128"/>
                  </a:ext>
                </a:extLst>
              </a:tr>
              <a:tr h="60676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altLang="zh-CN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Precision</a:t>
                      </a:r>
                      <a:endParaRPr lang="en-DE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0.7297</a:t>
                      </a:r>
                      <a:endParaRPr lang="en-DE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0.91551</a:t>
                      </a:r>
                      <a:endParaRPr lang="en-DE" dirty="0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9419338"/>
                  </a:ext>
                </a:extLst>
              </a:tr>
              <a:tr h="60676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altLang="zh-CN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Recall</a:t>
                      </a:r>
                      <a:endParaRPr lang="en-DE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0.72034</a:t>
                      </a:r>
                      <a:endParaRPr lang="en-DE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0.89518</a:t>
                      </a:r>
                      <a:endParaRPr lang="en-DE" dirty="0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8776182"/>
                  </a:ext>
                </a:extLst>
              </a:tr>
              <a:tr h="60676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altLang="zh-CN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F1-Score</a:t>
                      </a:r>
                      <a:endParaRPr lang="en-DE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0.72223</a:t>
                      </a:r>
                      <a:endParaRPr lang="en-DE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0.89989</a:t>
                      </a:r>
                      <a:endParaRPr lang="en-DE" dirty="0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6465053"/>
                  </a:ext>
                </a:extLst>
              </a:tr>
              <a:tr h="60676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altLang="zh-CN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Accuracy</a:t>
                      </a:r>
                      <a:endParaRPr lang="en-DE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0.85693</a:t>
                      </a:r>
                      <a:endParaRPr lang="en-DE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0.95176</a:t>
                      </a:r>
                      <a:endParaRPr lang="en-DE" dirty="0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11165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597405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92113" y="1198563"/>
            <a:ext cx="8212335" cy="4894262"/>
          </a:xfrm>
        </p:spPr>
        <p:txBody>
          <a:bodyPr/>
          <a:lstStyle/>
          <a:p>
            <a:r>
              <a:rPr lang="en-US" altLang="zh-CN" dirty="0"/>
              <a:t>Global View Prediction Across the entire Sphere</a:t>
            </a:r>
          </a:p>
          <a:p>
            <a:pPr lvl="1"/>
            <a:r>
              <a:rPr lang="en-US" altLang="zh-CN" dirty="0"/>
              <a:t>GVPN</a:t>
            </a:r>
          </a:p>
          <a:p>
            <a:pPr lvl="2"/>
            <a:r>
              <a:rPr lang="en-US" altLang="zh-CN" dirty="0" err="1"/>
              <a:t>BCEWithLogitsLoss</a:t>
            </a:r>
            <a:r>
              <a:rPr lang="en-US" altLang="zh-CN" dirty="0"/>
              <a:t> with </a:t>
            </a:r>
            <a:r>
              <a:rPr lang="en-US" altLang="zh-CN" dirty="0" err="1"/>
              <a:t>CustomWeights</a:t>
            </a:r>
            <a:endParaRPr lang="en-US" altLang="zh-CN" dirty="0"/>
          </a:p>
          <a:p>
            <a:pPr lvl="2"/>
            <a:r>
              <a:rPr lang="en-US" altLang="zh-CN" dirty="0"/>
              <a:t>the Adam optimizer</a:t>
            </a:r>
          </a:p>
          <a:p>
            <a:pPr lvl="2"/>
            <a:r>
              <a:rPr lang="en-US" altLang="zh-CN" dirty="0"/>
              <a:t>threshold γ = 0.3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/>
              <a:t>Jiaming Yu</a:t>
            </a:r>
            <a:r>
              <a:rPr lang="de-DE" altLang="zh-CN" dirty="0"/>
              <a:t>,</a:t>
            </a:r>
            <a:r>
              <a:rPr lang="zh-CN" altLang="de-DE" dirty="0"/>
              <a:t> </a:t>
            </a:r>
            <a:r>
              <a:rPr lang="en-US" altLang="zh-CN" dirty="0"/>
              <a:t>3D Scanning and Modelling of Unknown Objects with a Two-Arm Robotic System</a:t>
            </a: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Training Results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Conclusions and Discussion</a:t>
            </a:r>
          </a:p>
        </p:txBody>
      </p:sp>
      <p:pic>
        <p:nvPicPr>
          <p:cNvPr id="9" name="内容占位符 8" descr="图示, 示意图&#10;&#10;描述已自动生成">
            <a:extLst>
              <a:ext uri="{FF2B5EF4-FFF2-40B4-BE49-F238E27FC236}">
                <a16:creationId xmlns:a16="http://schemas.microsoft.com/office/drawing/2014/main" id="{A4F3D3D1-0C44-481D-CD92-2B977E1766CD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517" y="2767087"/>
            <a:ext cx="3701341" cy="3325738"/>
          </a:xfr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965E21B-3D77-29D1-4669-D984B55F1B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5468" y="2852936"/>
            <a:ext cx="5146667" cy="2806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9979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92113" y="1198563"/>
            <a:ext cx="8212335" cy="4894262"/>
          </a:xfrm>
        </p:spPr>
        <p:txBody>
          <a:bodyPr/>
          <a:lstStyle/>
          <a:p>
            <a:r>
              <a:rPr lang="en-US" altLang="zh-CN" dirty="0"/>
              <a:t>Global View Prediction Across the Sphere</a:t>
            </a:r>
          </a:p>
          <a:p>
            <a:pPr lvl="1"/>
            <a:r>
              <a:rPr lang="en-US" altLang="zh-CN" dirty="0" err="1"/>
              <a:t>ResNeXt</a:t>
            </a:r>
            <a:r>
              <a:rPr lang="en-US" altLang="zh-CN" dirty="0"/>
              <a:t>-Based GVPN</a:t>
            </a:r>
          </a:p>
          <a:p>
            <a:pPr lvl="2"/>
            <a:r>
              <a:rPr lang="en-US" altLang="zh-CN" dirty="0" err="1"/>
              <a:t>BCEWithLogitsLoss</a:t>
            </a:r>
            <a:r>
              <a:rPr lang="en-US" altLang="zh-CN" dirty="0"/>
              <a:t> with </a:t>
            </a:r>
            <a:r>
              <a:rPr lang="en-US" altLang="zh-CN" dirty="0" err="1"/>
              <a:t>CustomWeights</a:t>
            </a:r>
            <a:r>
              <a:rPr lang="en-US" altLang="zh-CN" dirty="0"/>
              <a:t>,</a:t>
            </a:r>
          </a:p>
          <a:p>
            <a:pPr lvl="2"/>
            <a:r>
              <a:rPr lang="en-US" altLang="zh-CN" dirty="0"/>
              <a:t>the Adam optimizer</a:t>
            </a:r>
          </a:p>
          <a:p>
            <a:pPr lvl="2"/>
            <a:r>
              <a:rPr lang="en-US" altLang="zh-CN" dirty="0"/>
              <a:t>threshold γ = 0.3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/>
              <a:t>Jiaming Yu</a:t>
            </a:r>
            <a:r>
              <a:rPr lang="de-DE" altLang="zh-CN" dirty="0"/>
              <a:t>,</a:t>
            </a:r>
            <a:r>
              <a:rPr lang="zh-CN" altLang="de-DE" dirty="0"/>
              <a:t> </a:t>
            </a:r>
            <a:r>
              <a:rPr lang="en-US" altLang="zh-CN" dirty="0"/>
              <a:t>3D Scanning and Modelling of Unknown Objects with a Two-Arm Robotic System</a:t>
            </a: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Training Results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Conclusions and Discussion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E7C68D3D-0010-BFDF-C3C9-C4E8191E6642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992C9CCE-C8DC-21C5-4357-95459B8357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3144" y="2772854"/>
            <a:ext cx="5950272" cy="3166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9469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92113" y="1198563"/>
            <a:ext cx="8212335" cy="4894262"/>
          </a:xfrm>
        </p:spPr>
        <p:txBody>
          <a:bodyPr/>
          <a:lstStyle/>
          <a:p>
            <a:r>
              <a:rPr lang="en-US" altLang="zh-CN" dirty="0"/>
              <a:t>Comparison of GVPN and </a:t>
            </a:r>
            <a:r>
              <a:rPr lang="en-US" altLang="zh-CN" dirty="0" err="1"/>
              <a:t>ResNeXt</a:t>
            </a:r>
            <a:r>
              <a:rPr lang="en-US" altLang="zh-CN" dirty="0"/>
              <a:t>-Based GVPN</a:t>
            </a:r>
          </a:p>
          <a:p>
            <a:pPr marL="0" indent="0">
              <a:buNone/>
            </a:pPr>
            <a:endParaRPr lang="en-US" altLang="zh-CN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/>
              <a:t>Jiaming Yu</a:t>
            </a:r>
            <a:r>
              <a:rPr lang="de-DE" altLang="zh-CN" dirty="0"/>
              <a:t>,</a:t>
            </a:r>
            <a:r>
              <a:rPr lang="zh-CN" altLang="de-DE" dirty="0"/>
              <a:t> </a:t>
            </a:r>
            <a:r>
              <a:rPr lang="en-US" altLang="zh-CN" dirty="0"/>
              <a:t>3D Scanning and Modelling of Unknown Objects with a Two-Arm Robotic System</a:t>
            </a: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Training Results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Conclusions and Discussion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E7C68D3D-0010-BFDF-C3C9-C4E8191E6642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graphicFrame>
        <p:nvGraphicFramePr>
          <p:cNvPr id="7" name="Table 9">
            <a:extLst>
              <a:ext uri="{FF2B5EF4-FFF2-40B4-BE49-F238E27FC236}">
                <a16:creationId xmlns:a16="http://schemas.microsoft.com/office/drawing/2014/main" id="{FCD3C45C-AEEF-8562-4F57-662D242415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0552668"/>
              </p:ext>
            </p:extLst>
          </p:nvPr>
        </p:nvGraphicFramePr>
        <p:xfrm>
          <a:off x="1943658" y="1869325"/>
          <a:ext cx="5523402" cy="31055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6944">
                  <a:extLst>
                    <a:ext uri="{9D8B030D-6E8A-4147-A177-3AD203B41FA5}">
                      <a16:colId xmlns:a16="http://schemas.microsoft.com/office/drawing/2014/main" val="1955745125"/>
                    </a:ext>
                  </a:extLst>
                </a:gridCol>
                <a:gridCol w="1908229">
                  <a:extLst>
                    <a:ext uri="{9D8B030D-6E8A-4147-A177-3AD203B41FA5}">
                      <a16:colId xmlns:a16="http://schemas.microsoft.com/office/drawing/2014/main" val="3560764018"/>
                    </a:ext>
                  </a:extLst>
                </a:gridCol>
                <a:gridCol w="1908229">
                  <a:extLst>
                    <a:ext uri="{9D8B030D-6E8A-4147-A177-3AD203B41FA5}">
                      <a16:colId xmlns:a16="http://schemas.microsoft.com/office/drawing/2014/main" val="2572186027"/>
                    </a:ext>
                  </a:extLst>
                </a:gridCol>
              </a:tblGrid>
              <a:tr h="936122">
                <a:tc>
                  <a:txBody>
                    <a:bodyPr/>
                    <a:lstStyle/>
                    <a:p>
                      <a:r>
                        <a:rPr lang="en-US" altLang="zh-CN" dirty="0"/>
                        <a:t>Metric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altLang="zh-CN" sz="1800" b="0" i="0" u="none" strike="noStrike" kern="1200" baseline="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GVPN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ResNeXt</a:t>
                      </a:r>
                      <a:r>
                        <a:rPr lang="en-US" altLang="zh-CN" dirty="0"/>
                        <a:t>-Based GVPN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6758128"/>
                  </a:ext>
                </a:extLst>
              </a:tr>
              <a:tr h="54235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altLang="zh-CN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Precision</a:t>
                      </a:r>
                      <a:endParaRPr lang="en-DE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0.61478</a:t>
                      </a:r>
                      <a:endParaRPr lang="en-DE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0.64068</a:t>
                      </a:r>
                      <a:endParaRPr lang="en-DE" dirty="0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9419338"/>
                  </a:ext>
                </a:extLst>
              </a:tr>
              <a:tr h="54235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altLang="zh-CN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Recall</a:t>
                      </a:r>
                      <a:endParaRPr lang="en-DE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0.82488</a:t>
                      </a:r>
                      <a:endParaRPr lang="en-DE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0.84788</a:t>
                      </a:r>
                      <a:endParaRPr lang="en-DE" dirty="0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8776182"/>
                  </a:ext>
                </a:extLst>
              </a:tr>
              <a:tr h="54235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altLang="zh-CN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F1-Score</a:t>
                      </a:r>
                      <a:endParaRPr lang="en-DE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0.7045</a:t>
                      </a:r>
                      <a:endParaRPr lang="en-DE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0.72986</a:t>
                      </a:r>
                      <a:endParaRPr lang="en-DE" dirty="0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6465053"/>
                  </a:ext>
                </a:extLst>
              </a:tr>
              <a:tr h="54235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altLang="zh-CN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Accuracy</a:t>
                      </a:r>
                      <a:endParaRPr lang="en-DE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0.78136</a:t>
                      </a:r>
                      <a:endParaRPr lang="en-DE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0.78424</a:t>
                      </a:r>
                      <a:endParaRPr lang="en-DE" dirty="0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11165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816740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92113" y="1198563"/>
            <a:ext cx="8212335" cy="4894262"/>
          </a:xfrm>
        </p:spPr>
        <p:txBody>
          <a:bodyPr/>
          <a:lstStyle/>
          <a:p>
            <a:r>
              <a:rPr lang="en-US" altLang="zh-CN" dirty="0"/>
              <a:t>Comparison of Reconstruction Coverage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/>
              <a:t>Jiaming Yu</a:t>
            </a:r>
            <a:r>
              <a:rPr lang="de-DE" altLang="zh-CN" dirty="0"/>
              <a:t>,</a:t>
            </a:r>
            <a:r>
              <a:rPr lang="zh-CN" altLang="de-DE" dirty="0"/>
              <a:t> </a:t>
            </a:r>
            <a:r>
              <a:rPr lang="en-US" altLang="zh-CN" dirty="0"/>
              <a:t>3D Scanning and Modelling of Unknown Objects with a Two-Arm Robotic System</a:t>
            </a: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415290" y="284163"/>
            <a:ext cx="6911975" cy="561975"/>
          </a:xfrm>
        </p:spPr>
        <p:txBody>
          <a:bodyPr/>
          <a:lstStyle/>
          <a:p>
            <a:r>
              <a:rPr lang="en-US" altLang="zh-CN" dirty="0"/>
              <a:t>Reconstruction Results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Conclusions and Discussion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E7C68D3D-0010-BFDF-C3C9-C4E8191E6642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graphicFrame>
        <p:nvGraphicFramePr>
          <p:cNvPr id="7" name="Table 9">
            <a:extLst>
              <a:ext uri="{FF2B5EF4-FFF2-40B4-BE49-F238E27FC236}">
                <a16:creationId xmlns:a16="http://schemas.microsoft.com/office/drawing/2014/main" id="{FCD3C45C-AEEF-8562-4F57-662D242415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87013"/>
              </p:ext>
            </p:extLst>
          </p:nvPr>
        </p:nvGraphicFramePr>
        <p:xfrm>
          <a:off x="1581872" y="2205533"/>
          <a:ext cx="5342304" cy="28803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3827">
                  <a:extLst>
                    <a:ext uri="{9D8B030D-6E8A-4147-A177-3AD203B41FA5}">
                      <a16:colId xmlns:a16="http://schemas.microsoft.com/office/drawing/2014/main" val="1955745125"/>
                    </a:ext>
                  </a:extLst>
                </a:gridCol>
                <a:gridCol w="2788477">
                  <a:extLst>
                    <a:ext uri="{9D8B030D-6E8A-4147-A177-3AD203B41FA5}">
                      <a16:colId xmlns:a16="http://schemas.microsoft.com/office/drawing/2014/main" val="3560764018"/>
                    </a:ext>
                  </a:extLst>
                </a:gridCol>
              </a:tblGrid>
              <a:tr h="786667">
                <a:tc>
                  <a:txBody>
                    <a:bodyPr/>
                    <a:lstStyle/>
                    <a:p>
                      <a:r>
                        <a:rPr lang="en-US" altLang="zh-CN" dirty="0"/>
                        <a:t>Method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altLang="zh-CN" sz="1800" b="0" i="0" u="none" strike="noStrike" kern="1200" baseline="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Coverage (%)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6758128"/>
                  </a:ext>
                </a:extLst>
              </a:tr>
              <a:tr h="65834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altLang="zh-CN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SCVP(Hemispherical)</a:t>
                      </a:r>
                      <a:endParaRPr lang="en-DE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79.85</a:t>
                      </a:r>
                      <a:endParaRPr lang="en-DE" dirty="0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9419338"/>
                  </a:ext>
                </a:extLst>
              </a:tr>
              <a:tr h="65834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altLang="zh-CN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GVPN</a:t>
                      </a:r>
                      <a:endParaRPr lang="en-DE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88.11</a:t>
                      </a:r>
                      <a:endParaRPr lang="en-DE" dirty="0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8776182"/>
                  </a:ext>
                </a:extLst>
              </a:tr>
              <a:tr h="77696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altLang="zh-CN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ResNeXt-based GVPN</a:t>
                      </a:r>
                      <a:endParaRPr lang="en-DE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89.59</a:t>
                      </a:r>
                      <a:endParaRPr lang="en-DE" dirty="0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64650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099691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90525" y="1354803"/>
            <a:ext cx="8212335" cy="4894262"/>
          </a:xfrm>
        </p:spPr>
        <p:txBody>
          <a:bodyPr/>
          <a:lstStyle/>
          <a:p>
            <a:r>
              <a:rPr lang="en-US" altLang="zh-CN" dirty="0"/>
              <a:t>Comparison of Reconstruction Results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/>
              <a:t>Jiaming Yu</a:t>
            </a:r>
            <a:r>
              <a:rPr lang="de-DE" altLang="zh-CN" dirty="0"/>
              <a:t>,</a:t>
            </a:r>
            <a:r>
              <a:rPr lang="zh-CN" altLang="de-DE" dirty="0"/>
              <a:t> </a:t>
            </a:r>
            <a:r>
              <a:rPr lang="en-US" altLang="zh-CN" dirty="0"/>
              <a:t>3D Scanning and Modelling of Unknown Objects with a Two-Arm Robotic System</a:t>
            </a: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Reconstruction Results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Conclusions and Discussion</a:t>
            </a:r>
          </a:p>
        </p:txBody>
      </p:sp>
      <p:pic>
        <p:nvPicPr>
          <p:cNvPr id="14" name="内容占位符 13" descr="图片包含 面包, 游戏机, 砖, 食物&#10;&#10;描述已自动生成">
            <a:extLst>
              <a:ext uri="{FF2B5EF4-FFF2-40B4-BE49-F238E27FC236}">
                <a16:creationId xmlns:a16="http://schemas.microsoft.com/office/drawing/2014/main" id="{E77B9426-91E3-B0BD-3DC9-F9FF42D7819A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440" y="1988840"/>
            <a:ext cx="1729472" cy="1660460"/>
          </a:xfrm>
        </p:spPr>
      </p:pic>
      <p:pic>
        <p:nvPicPr>
          <p:cNvPr id="16" name="图片 15" descr="石头旁的面包&#10;&#10;中度可信度描述已自动生成">
            <a:extLst>
              <a:ext uri="{FF2B5EF4-FFF2-40B4-BE49-F238E27FC236}">
                <a16:creationId xmlns:a16="http://schemas.microsoft.com/office/drawing/2014/main" id="{86C130B4-3C81-9BBF-F806-0FC0DF2F54B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64" y="1988840"/>
            <a:ext cx="1729472" cy="1669706"/>
          </a:xfrm>
          <a:prstGeom prst="rect">
            <a:avLst/>
          </a:prstGeom>
        </p:spPr>
      </p:pic>
      <p:pic>
        <p:nvPicPr>
          <p:cNvPr id="18" name="图片 17" descr="地上的面包&#10;&#10;中度可信度描述已自动生成">
            <a:extLst>
              <a:ext uri="{FF2B5EF4-FFF2-40B4-BE49-F238E27FC236}">
                <a16:creationId xmlns:a16="http://schemas.microsoft.com/office/drawing/2014/main" id="{DBFBAC24-AFE4-6A05-733D-ED08A1506FB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4288" y="1998086"/>
            <a:ext cx="1923267" cy="1660460"/>
          </a:xfrm>
          <a:prstGeom prst="rect">
            <a:avLst/>
          </a:prstGeom>
        </p:spPr>
      </p:pic>
      <p:pic>
        <p:nvPicPr>
          <p:cNvPr id="20" name="图片 19" descr="图片包含 游戏机, 砖, 电脑&#10;&#10;描述已自动生成">
            <a:extLst>
              <a:ext uri="{FF2B5EF4-FFF2-40B4-BE49-F238E27FC236}">
                <a16:creationId xmlns:a16="http://schemas.microsoft.com/office/drawing/2014/main" id="{7FB3C409-0021-8FC6-1E9A-AD0A2FDCE6F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441" y="3945551"/>
            <a:ext cx="1691350" cy="1931722"/>
          </a:xfrm>
          <a:prstGeom prst="rect">
            <a:avLst/>
          </a:prstGeom>
        </p:spPr>
      </p:pic>
      <p:pic>
        <p:nvPicPr>
          <p:cNvPr id="22" name="图片 21" descr="图片包含 游戏机, 建筑, 砖, 食物&#10;&#10;描述已自动生成">
            <a:extLst>
              <a:ext uri="{FF2B5EF4-FFF2-40B4-BE49-F238E27FC236}">
                <a16:creationId xmlns:a16="http://schemas.microsoft.com/office/drawing/2014/main" id="{EFF52D8F-79E5-4D4C-4D32-86B1CF6799E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0262" y="3945551"/>
            <a:ext cx="1750624" cy="1931722"/>
          </a:xfrm>
          <a:prstGeom prst="rect">
            <a:avLst/>
          </a:prstGeom>
        </p:spPr>
      </p:pic>
      <p:pic>
        <p:nvPicPr>
          <p:cNvPr id="24" name="图片 23" descr="图片包含 游戏机, 砖&#10;&#10;描述已自动生成">
            <a:extLst>
              <a:ext uri="{FF2B5EF4-FFF2-40B4-BE49-F238E27FC236}">
                <a16:creationId xmlns:a16="http://schemas.microsoft.com/office/drawing/2014/main" id="{1E8C4417-0917-D3E6-1EFA-D44AB9C88F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5607" y="3939687"/>
            <a:ext cx="1879277" cy="1931722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70814015-1E4A-1A52-7C4C-92870B2C120C}"/>
              </a:ext>
            </a:extLst>
          </p:cNvPr>
          <p:cNvSpPr txBox="1"/>
          <p:nvPr/>
        </p:nvSpPr>
        <p:spPr>
          <a:xfrm>
            <a:off x="903149" y="5908159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SCVP</a:t>
            </a:r>
            <a:endParaRPr lang="zh-CN" altLang="en-US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26FE3F38-7DD9-10FC-6D12-D8A0571B2FB9}"/>
              </a:ext>
            </a:extLst>
          </p:cNvPr>
          <p:cNvSpPr txBox="1"/>
          <p:nvPr/>
        </p:nvSpPr>
        <p:spPr>
          <a:xfrm>
            <a:off x="3727629" y="5908159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GVPN</a:t>
            </a:r>
            <a:endParaRPr lang="zh-CN" altLang="en-US" dirty="0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AF1002AC-9981-16F3-7567-3220CF307471}"/>
              </a:ext>
            </a:extLst>
          </p:cNvPr>
          <p:cNvSpPr txBox="1"/>
          <p:nvPr/>
        </p:nvSpPr>
        <p:spPr>
          <a:xfrm>
            <a:off x="6036769" y="5899706"/>
            <a:ext cx="2531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altLang="zh-CN" sz="1800" b="0" i="0" u="none" strike="noStrike" kern="1200" baseline="0" dirty="0">
                <a:solidFill>
                  <a:schemeClr val="dk1"/>
                </a:solidFill>
                <a:latin typeface="+mn-lt"/>
                <a:ea typeface="+mn-ea"/>
                <a:cs typeface="+mn-cs"/>
              </a:rPr>
              <a:t>ResNeXt-based GVPN</a:t>
            </a:r>
            <a:endParaRPr lang="en-DE" altLang="zh-CN" dirty="0">
              <a:effectLst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21C7D88-3E27-C5E7-79CA-A8F173DA5E3A}"/>
              </a:ext>
            </a:extLst>
          </p:cNvPr>
          <p:cNvSpPr/>
          <p:nvPr/>
        </p:nvSpPr>
        <p:spPr>
          <a:xfrm>
            <a:off x="1043237" y="4287619"/>
            <a:ext cx="986224" cy="14033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A7528DA-C555-AC8D-125C-CDD4374B06CB}"/>
              </a:ext>
            </a:extLst>
          </p:cNvPr>
          <p:cNvSpPr/>
          <p:nvPr/>
        </p:nvSpPr>
        <p:spPr>
          <a:xfrm>
            <a:off x="691952" y="2407632"/>
            <a:ext cx="986224" cy="14033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60732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WeChat_20241004090725">
            <a:hlinkClick r:id="" action="ppaction://media"/>
            <a:extLst>
              <a:ext uri="{FF2B5EF4-FFF2-40B4-BE49-F238E27FC236}">
                <a16:creationId xmlns:a16="http://schemas.microsoft.com/office/drawing/2014/main" id="{4635BF3D-42C4-C995-011F-094A1A720F29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55576" y="1476623"/>
            <a:ext cx="7425783" cy="4176464"/>
          </a:xfrm>
        </p:spPr>
      </p:pic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/>
              <a:t>Jiaming Yu</a:t>
            </a:r>
            <a:r>
              <a:rPr lang="de-DE" altLang="zh-CN" dirty="0"/>
              <a:t>,</a:t>
            </a:r>
            <a:r>
              <a:rPr lang="zh-CN" altLang="de-DE" dirty="0"/>
              <a:t> </a:t>
            </a:r>
            <a:r>
              <a:rPr lang="en-US" altLang="zh-CN" dirty="0"/>
              <a:t>3D Scanning and Modelling of Unknown Objects with a Two-Arm Robotic System</a:t>
            </a: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/>
            <a:r>
              <a:rPr lang="en-US" altLang="zh-CN" dirty="0"/>
              <a:t>Real-world experiment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Conclusions and Discussion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E03D5BA1-475E-CEBE-331C-A39490286EE8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2641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3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/>
              <a:t>Jiaming Yu</a:t>
            </a:r>
            <a:r>
              <a:rPr lang="de-DE" altLang="zh-CN" dirty="0"/>
              <a:t>,</a:t>
            </a:r>
            <a:r>
              <a:rPr lang="zh-CN" altLang="de-DE" dirty="0"/>
              <a:t> </a:t>
            </a:r>
            <a:r>
              <a:rPr lang="en-US" altLang="zh-CN" dirty="0"/>
              <a:t>3D Scanning and Modelling of Unknown Objects with a Two-Arm Robotic System</a:t>
            </a: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/>
            <a:r>
              <a:rPr lang="en-US" altLang="zh-CN" dirty="0"/>
              <a:t>Real-world experiment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Conclusions and Discussion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E03D5BA1-475E-CEBE-331C-A39490286EE8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81D7775F-C7B7-DBB9-BF6A-2F8D316D4F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The points cloud we get from each viewpoint</a:t>
            </a:r>
          </a:p>
          <a:p>
            <a:r>
              <a:rPr lang="en-US" altLang="zh-CN" dirty="0"/>
              <a:t>Input of network: point cloud from the initial viewpoint</a:t>
            </a:r>
          </a:p>
          <a:p>
            <a:r>
              <a:rPr lang="en-US" altLang="zh-CN" dirty="0"/>
              <a:t>Output of network: the subsequent viewpoints to be observed</a:t>
            </a:r>
          </a:p>
          <a:p>
            <a:r>
              <a:rPr lang="en-US" altLang="zh-CN" dirty="0"/>
              <a:t>Problem</a:t>
            </a:r>
          </a:p>
          <a:p>
            <a:pPr lvl="1"/>
            <a:r>
              <a:rPr lang="en-US" altLang="zh-CN" dirty="0"/>
              <a:t>Calibration</a:t>
            </a:r>
          </a:p>
          <a:p>
            <a:pPr lvl="1"/>
            <a:r>
              <a:rPr lang="en-US" altLang="zh-CN" dirty="0"/>
              <a:t>The rotational error tolerance of the IK (Inverse Kinematics) solution</a:t>
            </a:r>
            <a:endParaRPr lang="zh-CN" altLang="en-US" dirty="0"/>
          </a:p>
        </p:txBody>
      </p:sp>
      <p:pic>
        <p:nvPicPr>
          <p:cNvPr id="7" name="内容占位符 14" descr="图片包含 图形用户界面&#10;&#10;描述已自动生成">
            <a:extLst>
              <a:ext uri="{FF2B5EF4-FFF2-40B4-BE49-F238E27FC236}">
                <a16:creationId xmlns:a16="http://schemas.microsoft.com/office/drawing/2014/main" id="{F3D9A90A-C1D2-40E8-7861-8886CB0483F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765760" y="3486115"/>
            <a:ext cx="2146517" cy="2093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7F4D214-5AEB-DF8A-FC36-FE2F8AE0BF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230" y="3496309"/>
            <a:ext cx="1947056" cy="208823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F30CAA41-B699-4889-96D8-3C9DB614EB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52067" y="3491211"/>
            <a:ext cx="2119933" cy="208823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DCD50EC4-AE96-22A1-4649-7477F47098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40643" y="3486115"/>
            <a:ext cx="1947283" cy="2093329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0FC758F0-063C-9599-AF99-D5328734F41A}"/>
              </a:ext>
            </a:extLst>
          </p:cNvPr>
          <p:cNvSpPr/>
          <p:nvPr/>
        </p:nvSpPr>
        <p:spPr>
          <a:xfrm>
            <a:off x="5332363" y="3707236"/>
            <a:ext cx="1030443" cy="117415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09C98CD9-018F-DC84-C64F-B5E990B81DC2}"/>
              </a:ext>
            </a:extLst>
          </p:cNvPr>
          <p:cNvSpPr/>
          <p:nvPr/>
        </p:nvSpPr>
        <p:spPr>
          <a:xfrm>
            <a:off x="3237232" y="3467359"/>
            <a:ext cx="905274" cy="101175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769BC7C8-6655-4E61-D91A-3ACA925C87F8}"/>
              </a:ext>
            </a:extLst>
          </p:cNvPr>
          <p:cNvSpPr/>
          <p:nvPr/>
        </p:nvSpPr>
        <p:spPr>
          <a:xfrm>
            <a:off x="1151694" y="5155780"/>
            <a:ext cx="586184" cy="5760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1C0AA634-E9AA-F217-9EEC-C5B7FE53B577}"/>
              </a:ext>
            </a:extLst>
          </p:cNvPr>
          <p:cNvSpPr/>
          <p:nvPr/>
        </p:nvSpPr>
        <p:spPr>
          <a:xfrm>
            <a:off x="6770841" y="3707236"/>
            <a:ext cx="1030443" cy="117415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5C54E182-26EB-C42B-4F75-34A45F6E5006}"/>
              </a:ext>
            </a:extLst>
          </p:cNvPr>
          <p:cNvSpPr txBox="1"/>
          <p:nvPr/>
        </p:nvSpPr>
        <p:spPr>
          <a:xfrm>
            <a:off x="423230" y="5630943"/>
            <a:ext cx="19470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Points cloud from initial view</a:t>
            </a:r>
            <a:endParaRPr lang="zh-CN" altLang="en-US" sz="1600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6ED2C515-EDAB-10FD-F93B-D06F58DB9218}"/>
              </a:ext>
            </a:extLst>
          </p:cNvPr>
          <p:cNvSpPr txBox="1"/>
          <p:nvPr/>
        </p:nvSpPr>
        <p:spPr>
          <a:xfrm>
            <a:off x="2466342" y="5579444"/>
            <a:ext cx="19470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Points cloud from the 1st </a:t>
            </a:r>
            <a:r>
              <a:rPr lang="de-DE" altLang="zh-CN" sz="1600" dirty="0"/>
              <a:t>predicted</a:t>
            </a:r>
            <a:r>
              <a:rPr lang="en-US" altLang="zh-CN" sz="1600" dirty="0"/>
              <a:t> view</a:t>
            </a:r>
            <a:endParaRPr lang="zh-CN" altLang="en-US" sz="1600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F0CCEA0E-0263-A41C-4B85-E863CE5FBE65}"/>
              </a:ext>
            </a:extLst>
          </p:cNvPr>
          <p:cNvSpPr txBox="1"/>
          <p:nvPr/>
        </p:nvSpPr>
        <p:spPr>
          <a:xfrm>
            <a:off x="4694268" y="5579444"/>
            <a:ext cx="19470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Points cloud from the 2nd </a:t>
            </a:r>
            <a:r>
              <a:rPr lang="de-DE" altLang="zh-CN" sz="1600" dirty="0"/>
              <a:t>predicted</a:t>
            </a:r>
            <a:r>
              <a:rPr lang="en-US" altLang="zh-CN" sz="1600" dirty="0"/>
              <a:t> view</a:t>
            </a:r>
            <a:endParaRPr lang="zh-CN" altLang="en-US" sz="1600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A09617CE-FF0B-E445-6947-6F4709C5A81E}"/>
              </a:ext>
            </a:extLst>
          </p:cNvPr>
          <p:cNvSpPr txBox="1"/>
          <p:nvPr/>
        </p:nvSpPr>
        <p:spPr>
          <a:xfrm>
            <a:off x="6700252" y="5587578"/>
            <a:ext cx="19470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Points cloud from the 3rd </a:t>
            </a:r>
            <a:r>
              <a:rPr lang="de-DE" altLang="zh-CN" sz="1600" dirty="0"/>
              <a:t>predicted</a:t>
            </a:r>
            <a:r>
              <a:rPr lang="en-US" altLang="zh-CN" sz="1600" dirty="0"/>
              <a:t> view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4684891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92113" y="1198563"/>
            <a:ext cx="4179887" cy="4894262"/>
          </a:xfrm>
        </p:spPr>
        <p:txBody>
          <a:bodyPr/>
          <a:lstStyle/>
          <a:p>
            <a:r>
              <a:rPr lang="en-US" altLang="zh-CN" dirty="0"/>
              <a:t>The ROBDEKON project</a:t>
            </a:r>
          </a:p>
          <a:p>
            <a:pPr lvl="1"/>
            <a:r>
              <a:rPr lang="en-US" altLang="zh-CN" dirty="0"/>
              <a:t>Aimed at advancing robotic technology for decontamination tasks in hazardous areas</a:t>
            </a:r>
          </a:p>
          <a:p>
            <a:pPr lvl="1"/>
            <a:r>
              <a:rPr lang="en-US" altLang="zh-CN" dirty="0"/>
              <a:t>Developing autonomous and semi-autonomous robotic systems</a:t>
            </a:r>
          </a:p>
          <a:p>
            <a:endParaRPr lang="en-US" altLang="zh-CN" dirty="0"/>
          </a:p>
          <a:p>
            <a:r>
              <a:rPr lang="en-US" altLang="zh-CN" dirty="0"/>
              <a:t>3D reconstruction</a:t>
            </a:r>
          </a:p>
          <a:p>
            <a:pPr lvl="1"/>
            <a:r>
              <a:rPr lang="en-US" altLang="zh-CN" dirty="0"/>
              <a:t>Optimizing observation strategies</a:t>
            </a:r>
          </a:p>
          <a:p>
            <a:pPr lvl="1"/>
            <a:r>
              <a:rPr lang="en-US" altLang="zh-CN" dirty="0"/>
              <a:t>Dual-arm robots</a:t>
            </a:r>
          </a:p>
          <a:p>
            <a:pPr lvl="1"/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de-DE" dirty="0"/>
              <a:t>Jiaming Yu, 3D Scanning and Modelling of Unknown Objects with a Two-Arm Robotic System</a:t>
            </a: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Motivation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Overview</a:t>
            </a:r>
          </a:p>
          <a:p>
            <a:endParaRPr lang="de-DE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FF13D30-7405-7710-668A-EBB6C0AC18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6954" y="1772493"/>
            <a:ext cx="3750882" cy="280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72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92113" y="1198563"/>
            <a:ext cx="8212335" cy="4894262"/>
          </a:xfrm>
        </p:spPr>
        <p:txBody>
          <a:bodyPr/>
          <a:lstStyle/>
          <a:p>
            <a:r>
              <a:rPr lang="en-US" altLang="zh-CN" dirty="0"/>
              <a:t>Improving network architecture</a:t>
            </a:r>
          </a:p>
          <a:p>
            <a:pPr lvl="1"/>
            <a:r>
              <a:rPr lang="en-US" altLang="zh-CN" dirty="0"/>
              <a:t>Depth of the neural network </a:t>
            </a:r>
          </a:p>
          <a:p>
            <a:pPr lvl="1"/>
            <a:r>
              <a:rPr lang="en-US" altLang="zh-CN" dirty="0"/>
              <a:t>Number of feature extraction channels</a:t>
            </a:r>
          </a:p>
          <a:p>
            <a:r>
              <a:rPr lang="en-US" altLang="zh-CN" dirty="0"/>
              <a:t>Using point cloud data for training</a:t>
            </a:r>
          </a:p>
          <a:p>
            <a:pPr lvl="1"/>
            <a:r>
              <a:rPr lang="en-US" altLang="zh-CN" dirty="0"/>
              <a:t>Higher resolution than voxel-based training</a:t>
            </a:r>
          </a:p>
          <a:p>
            <a:r>
              <a:rPr lang="en-US" altLang="zh-CN" dirty="0"/>
              <a:t>Generating training data from real-world cameras</a:t>
            </a:r>
          </a:p>
          <a:p>
            <a:r>
              <a:rPr lang="en-US" altLang="zh-CN" dirty="0"/>
              <a:t>Reconstruction</a:t>
            </a:r>
          </a:p>
          <a:p>
            <a:pPr lvl="1"/>
            <a:r>
              <a:rPr lang="en-US" altLang="zh-CN" dirty="0"/>
              <a:t>More Refined 3D Reconstruction Method(For example, Poisson reconstruction)</a:t>
            </a:r>
          </a:p>
          <a:p>
            <a:r>
              <a:rPr lang="en-US" altLang="zh-CN" dirty="0"/>
              <a:t>Calibration</a:t>
            </a:r>
          </a:p>
          <a:p>
            <a:r>
              <a:rPr lang="en-US" altLang="zh-CN" dirty="0"/>
              <a:t>Path planning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/>
              <a:t>Jiaming Yu</a:t>
            </a:r>
            <a:r>
              <a:rPr lang="de-DE" altLang="zh-CN" dirty="0"/>
              <a:t>,</a:t>
            </a:r>
            <a:r>
              <a:rPr lang="zh-CN" altLang="de-DE" dirty="0"/>
              <a:t> </a:t>
            </a:r>
            <a:r>
              <a:rPr lang="en-US" altLang="zh-CN" dirty="0"/>
              <a:t>3D Scanning and Modelling of Unknown Objects with a Two-Arm Robotic System</a:t>
            </a: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Future Work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Conclusions and Discussion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E7C68D3D-0010-BFDF-C3C9-C4E8191E6642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36601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92113" y="1198563"/>
            <a:ext cx="8212335" cy="4894262"/>
          </a:xfrm>
        </p:spPr>
        <p:txBody>
          <a:bodyPr/>
          <a:lstStyle/>
          <a:p>
            <a:endParaRPr lang="en-US" altLang="zh-CN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/>
              <a:t>Jiaming Yu</a:t>
            </a:r>
            <a:r>
              <a:rPr lang="de-DE" altLang="zh-CN" dirty="0"/>
              <a:t>,</a:t>
            </a:r>
            <a:r>
              <a:rPr lang="zh-CN" altLang="de-DE" dirty="0"/>
              <a:t> </a:t>
            </a:r>
            <a:r>
              <a:rPr lang="en-US" altLang="zh-CN" dirty="0"/>
              <a:t>3D Scanning and Modelling of Unknown Objects with a Two-Arm Robotic System</a:t>
            </a: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altLang="zh-CN" dirty="0"/>
              <a:t>Acknowledgments</a:t>
            </a:r>
            <a:endParaRPr lang="de-DE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E7C68D3D-0010-BFDF-C3C9-C4E8191E6642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84EDDE5-49BA-31B4-C638-D5F99AF6DC5C}"/>
              </a:ext>
            </a:extLst>
          </p:cNvPr>
          <p:cNvSpPr txBox="1"/>
          <p:nvPr/>
        </p:nvSpPr>
        <p:spPr>
          <a:xfrm>
            <a:off x="2987824" y="2924944"/>
            <a:ext cx="34505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altLang="zh-CN" sz="3600" b="1" i="1" dirty="0">
                <a:latin typeface="+mj-lt"/>
              </a:rPr>
              <a:t>Thanks for your attention!</a:t>
            </a:r>
            <a:endParaRPr lang="zh-CN" altLang="en-US" sz="3600" b="1" i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613708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92113" y="1198563"/>
            <a:ext cx="4179887" cy="4894262"/>
          </a:xfrm>
        </p:spPr>
        <p:txBody>
          <a:bodyPr/>
          <a:lstStyle/>
          <a:p>
            <a:r>
              <a:rPr lang="en-US" altLang="zh-CN" dirty="0"/>
              <a:t>Predict the best views of observation</a:t>
            </a:r>
            <a:r>
              <a:rPr lang="zh-CN" altLang="en-US" dirty="0"/>
              <a:t> </a:t>
            </a:r>
            <a:endParaRPr lang="en-US" altLang="zh-CN" dirty="0"/>
          </a:p>
          <a:p>
            <a:pPr lvl="1"/>
            <a:r>
              <a:rPr lang="en-US" altLang="zh-CN" dirty="0"/>
              <a:t>One-Shot view</a:t>
            </a:r>
          </a:p>
          <a:p>
            <a:endParaRPr lang="en-US" altLang="zh-CN" dirty="0"/>
          </a:p>
          <a:p>
            <a:r>
              <a:rPr lang="en-US" altLang="zh-CN" dirty="0"/>
              <a:t>Optimal Viewpoint Prediction</a:t>
            </a:r>
          </a:p>
          <a:p>
            <a:pPr lvl="1"/>
            <a:r>
              <a:rPr lang="en-US" altLang="zh-CN" dirty="0"/>
              <a:t>Predefined set of candidate viewpoints</a:t>
            </a:r>
          </a:p>
          <a:p>
            <a:endParaRPr lang="en-US" altLang="zh-CN" dirty="0"/>
          </a:p>
          <a:p>
            <a:r>
              <a:rPr lang="en-US" altLang="zh-CN" dirty="0"/>
              <a:t>Machine Learning for Viewpoint Sets</a:t>
            </a:r>
          </a:p>
          <a:p>
            <a:endParaRPr lang="en-US" altLang="zh-CN" dirty="0"/>
          </a:p>
          <a:p>
            <a:r>
              <a:rPr lang="en-US" altLang="zh-CN" dirty="0"/>
              <a:t>Training Data Collection</a:t>
            </a:r>
          </a:p>
          <a:p>
            <a:endParaRPr lang="en-US" altLang="zh-CN" dirty="0"/>
          </a:p>
          <a:p>
            <a:pPr marL="476250" lvl="1" indent="0">
              <a:buNone/>
            </a:pPr>
            <a:endParaRPr lang="en-US" altLang="zh-CN" dirty="0"/>
          </a:p>
          <a:p>
            <a:pPr lvl="1"/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/>
              <a:t>Jiaming Yu</a:t>
            </a:r>
            <a:r>
              <a:rPr lang="de-DE" altLang="zh-CN" dirty="0"/>
              <a:t>,</a:t>
            </a:r>
            <a:r>
              <a:rPr lang="zh-CN" altLang="de-DE" dirty="0"/>
              <a:t> </a:t>
            </a:r>
            <a:r>
              <a:rPr lang="en-US" altLang="zh-CN" dirty="0"/>
              <a:t>3D Scanning and Modelling of Unknown Objects with a Two-Arm Robotic System</a:t>
            </a: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Problem</a:t>
            </a:r>
            <a:r>
              <a:rPr lang="zh-CN" altLang="en-US" dirty="0"/>
              <a:t> </a:t>
            </a:r>
            <a:r>
              <a:rPr lang="en-US" altLang="zh-CN" dirty="0"/>
              <a:t>Statement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Overview</a:t>
            </a:r>
          </a:p>
          <a:p>
            <a:endParaRPr lang="de-DE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49E1309-E3C7-755B-471C-C7A3D298C202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" name="图片 6" descr="文本&#10;&#10;描述已自动生成">
            <a:extLst>
              <a:ext uri="{FF2B5EF4-FFF2-40B4-BE49-F238E27FC236}">
                <a16:creationId xmlns:a16="http://schemas.microsoft.com/office/drawing/2014/main" id="{D074CDB5-F257-60C9-41E2-BD012C1C2D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32" y="1989510"/>
            <a:ext cx="3437138" cy="3312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0906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92113" y="1198563"/>
            <a:ext cx="8212335" cy="4894262"/>
          </a:xfrm>
        </p:spPr>
        <p:txBody>
          <a:bodyPr/>
          <a:lstStyle/>
          <a:p>
            <a:r>
              <a:rPr lang="en-US" altLang="zh-CN" dirty="0"/>
              <a:t>Observation policies</a:t>
            </a:r>
          </a:p>
          <a:p>
            <a:pPr lvl="1"/>
            <a:r>
              <a:rPr lang="en-US" altLang="zh-CN" dirty="0"/>
              <a:t>Passive Observation</a:t>
            </a:r>
          </a:p>
          <a:p>
            <a:pPr lvl="1"/>
            <a:r>
              <a:rPr lang="en-US" altLang="zh-CN" dirty="0"/>
              <a:t>Active Observation</a:t>
            </a:r>
          </a:p>
          <a:p>
            <a:pPr lvl="1"/>
            <a:r>
              <a:rPr lang="en-US" altLang="zh-CN" dirty="0"/>
              <a:t>Interactive Observation</a:t>
            </a:r>
          </a:p>
          <a:p>
            <a:r>
              <a:rPr lang="en-US" altLang="zh-CN" dirty="0"/>
              <a:t>Viewpoint prediction</a:t>
            </a:r>
          </a:p>
          <a:p>
            <a:pPr lvl="1"/>
            <a:r>
              <a:rPr lang="en-US" altLang="zh-CN" dirty="0"/>
              <a:t>Next Best View</a:t>
            </a:r>
          </a:p>
          <a:p>
            <a:pPr lvl="1"/>
            <a:r>
              <a:rPr lang="en-US" altLang="zh-CN" dirty="0"/>
              <a:t>Set Covering in Model-Based View Planning</a:t>
            </a:r>
          </a:p>
          <a:p>
            <a:pPr lvl="1"/>
            <a:endParaRPr lang="en-US" altLang="zh-CN" dirty="0"/>
          </a:p>
          <a:p>
            <a:pPr marL="476250" lvl="1" indent="0">
              <a:buNone/>
            </a:pPr>
            <a:endParaRPr lang="en-US" altLang="zh-CN" dirty="0"/>
          </a:p>
          <a:p>
            <a:pPr lvl="1"/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/>
              <a:t>Jiaming Yu</a:t>
            </a:r>
            <a:r>
              <a:rPr lang="de-DE" altLang="zh-CN" dirty="0"/>
              <a:t>,</a:t>
            </a:r>
            <a:r>
              <a:rPr lang="zh-CN" altLang="de-DE" dirty="0"/>
              <a:t> </a:t>
            </a:r>
            <a:r>
              <a:rPr lang="en-US" altLang="zh-CN" dirty="0"/>
              <a:t>3D Scanning and Modelling of Unknown Objects with a Two-Arm Robotic System</a:t>
            </a: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State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art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Overview</a:t>
            </a:r>
          </a:p>
          <a:p>
            <a:endParaRPr lang="de-DE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B0FEE51-8F34-7227-5714-83831AD818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4" y="3788023"/>
            <a:ext cx="7215490" cy="230480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EBC8FAE6-6096-84A8-A8FE-9ACF6128A4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6162" y="3788023"/>
            <a:ext cx="3088285" cy="2312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5892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Overview</a:t>
            </a:r>
          </a:p>
          <a:p>
            <a:pPr marL="476250" lvl="1" indent="0">
              <a:buNone/>
            </a:pPr>
            <a:endParaRPr lang="en-US" altLang="zh-CN" dirty="0"/>
          </a:p>
          <a:p>
            <a:r>
              <a:rPr lang="en-US" altLang="zh-CN" dirty="0"/>
              <a:t>Candidate View Space</a:t>
            </a:r>
          </a:p>
          <a:p>
            <a:pPr lvl="1"/>
            <a:r>
              <a:rPr lang="en-US" altLang="zh-CN" dirty="0"/>
              <a:t>Spherical Codes</a:t>
            </a:r>
          </a:p>
          <a:p>
            <a:pPr lvl="1"/>
            <a:r>
              <a:rPr lang="en-US" altLang="zh-CN" dirty="0"/>
              <a:t>Define the Candidate View Space</a:t>
            </a:r>
          </a:p>
          <a:p>
            <a:endParaRPr lang="en-US" altLang="zh-CN" dirty="0"/>
          </a:p>
          <a:p>
            <a:r>
              <a:rPr lang="en-US" altLang="zh-CN" dirty="0"/>
              <a:t>Training Data Generation</a:t>
            </a:r>
          </a:p>
          <a:p>
            <a:endParaRPr lang="en-US" altLang="zh-CN" dirty="0"/>
          </a:p>
          <a:p>
            <a:r>
              <a:rPr lang="en-US" altLang="zh-CN" dirty="0"/>
              <a:t>Global View Planning Net</a:t>
            </a:r>
          </a:p>
          <a:p>
            <a:endParaRPr lang="en-US" altLang="zh-CN" dirty="0"/>
          </a:p>
          <a:p>
            <a:r>
              <a:rPr lang="en-US" altLang="zh-CN" dirty="0"/>
              <a:t>Conclusions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Discussion</a:t>
            </a:r>
          </a:p>
          <a:p>
            <a:pPr lvl="1"/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 lvl="1"/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/>
              <a:t>Jiaming Yu</a:t>
            </a:r>
            <a:r>
              <a:rPr lang="de-DE" altLang="zh-CN" dirty="0"/>
              <a:t>,</a:t>
            </a:r>
            <a:r>
              <a:rPr lang="zh-CN" altLang="de-DE" dirty="0"/>
              <a:t> </a:t>
            </a:r>
            <a:r>
              <a:rPr lang="en-US" altLang="zh-CN" dirty="0"/>
              <a:t>3D Scanning and Modelling of Unknown Objects with a Two-Arm Robotic System</a:t>
            </a: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zh-CN" dirty="0"/>
              <a:t>Outline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Inhaltsplatzhalter 5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4773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Inhaltsplatzhalter 1"/>
              <p:cNvSpPr>
                <a:spLocks noGrp="1"/>
              </p:cNvSpPr>
              <p:nvPr>
                <p:ph idx="1"/>
              </p:nvPr>
            </p:nvSpPr>
            <p:spPr>
              <a:xfrm>
                <a:off x="392113" y="1198563"/>
                <a:ext cx="8212335" cy="4894262"/>
              </a:xfrm>
            </p:spPr>
            <p:txBody>
              <a:bodyPr/>
              <a:lstStyle/>
              <a:p>
                <a:r>
                  <a:rPr lang="en-US" altLang="zh-CN" dirty="0"/>
                  <a:t>Generation of Spherical Codes</a:t>
                </a:r>
              </a:p>
              <a:p>
                <a:pPr lvl="1"/>
                <a:r>
                  <a:rPr lang="en-US" altLang="zh-CN" dirty="0"/>
                  <a:t>distribute N points on the unit sphere</a:t>
                </a:r>
              </a:p>
              <a:p>
                <a:pPr lvl="1"/>
                <a:r>
                  <a:rPr lang="en-US" altLang="zh-CN" dirty="0"/>
                  <a:t>Maximize D</a:t>
                </a:r>
              </a:p>
              <a:p>
                <a:pPr marL="47625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  <m:r>
                        <a:rPr lang="en-US" altLang="zh-CN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m:rPr>
                          <m:sty m:val="p"/>
                        </m:rPr>
                        <a:rPr lang="en-US" altLang="zh-CN" b="0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D</m:t>
                      </m:r>
                      <m:r>
                        <a:rPr lang="en-US" altLang="zh-CN" b="0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 1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𝑗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US" altLang="zh-CN" b="0" dirty="0">
                  <a:ea typeface="Cambria Math" panose="02040503050406030204" pitchFamily="18" charset="0"/>
                </a:endParaRPr>
              </a:p>
              <a:p>
                <a:pPr marL="47625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Sup>
                            <m:sSub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rad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=1,  1≤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US" altLang="zh-CN" b="0" dirty="0">
                  <a:ea typeface="Cambria Math" panose="02040503050406030204" pitchFamily="18" charset="0"/>
                </a:endParaRPr>
              </a:p>
              <a:p>
                <a:pPr marL="476250" lvl="1" indent="0">
                  <a:buNone/>
                </a:pPr>
                <a:endParaRPr lang="en-US" altLang="zh-CN" dirty="0"/>
              </a:p>
              <a:p>
                <a:r>
                  <a:rPr lang="en-US" altLang="zh-CN" dirty="0"/>
                  <a:t>Application in Robotic View Planning</a:t>
                </a:r>
              </a:p>
              <a:p>
                <a:pPr lvl="1"/>
                <a:r>
                  <a:rPr lang="en-US" altLang="zh-CN" dirty="0"/>
                  <a:t>generate a set of candidate viewpoints </a:t>
                </a:r>
              </a:p>
              <a:p>
                <a:pPr marL="476250" lvl="1" indent="0">
                  <a:buNone/>
                </a:pPr>
                <a:r>
                  <a:rPr lang="en-US" altLang="zh-CN" dirty="0"/>
                  <a:t>     that surround the object</a:t>
                </a:r>
              </a:p>
              <a:p>
                <a:pPr marL="0" indent="0">
                  <a:buNone/>
                </a:pPr>
                <a:endParaRPr lang="en-US" altLang="zh-CN" dirty="0"/>
              </a:p>
            </p:txBody>
          </p:sp>
        </mc:Choice>
        <mc:Fallback xmlns="">
          <p:sp>
            <p:nvSpPr>
              <p:cNvPr id="2" name="Inhaltsplatzhalt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2113" y="1198563"/>
                <a:ext cx="8212335" cy="4894262"/>
              </a:xfrm>
              <a:blipFill>
                <a:blip r:embed="rId3"/>
                <a:stretch>
                  <a:fillRect t="-14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/>
              <a:t>Jiaming Yu</a:t>
            </a:r>
            <a:r>
              <a:rPr lang="de-DE" altLang="zh-CN" dirty="0"/>
              <a:t>,</a:t>
            </a:r>
            <a:r>
              <a:rPr lang="zh-CN" altLang="de-DE" dirty="0"/>
              <a:t> </a:t>
            </a:r>
            <a:r>
              <a:rPr lang="en-US" altLang="zh-CN" dirty="0"/>
              <a:t>3D Scanning and Modelling of Unknown Objects with a Two-Arm Robotic System</a:t>
            </a: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Spherical Codes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Candidate View Space</a:t>
            </a:r>
          </a:p>
          <a:p>
            <a:endParaRPr lang="de-DE" dirty="0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8DB1FC85-5EA4-330E-A1D8-8F1B9BEB0554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45E30E14-2C70-FD0E-D245-C5C6858FAA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8104" y="3219640"/>
            <a:ext cx="3096344" cy="3049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8894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92113" y="1198563"/>
            <a:ext cx="8212335" cy="4894262"/>
          </a:xfrm>
        </p:spPr>
        <p:txBody>
          <a:bodyPr/>
          <a:lstStyle/>
          <a:p>
            <a:r>
              <a:rPr lang="en-US" altLang="zh-CN" dirty="0"/>
              <a:t>Number of candidate viewpoints</a:t>
            </a:r>
          </a:p>
          <a:p>
            <a:pPr lvl="1"/>
            <a:r>
              <a:rPr lang="en-US" altLang="zh-CN" dirty="0"/>
              <a:t>Coverage of the object</a:t>
            </a:r>
          </a:p>
          <a:p>
            <a:pPr lvl="2"/>
            <a:r>
              <a:rPr lang="en-US" altLang="zh-CN" dirty="0"/>
              <a:t>40 viewpoints reaches about 0.92</a:t>
            </a:r>
          </a:p>
          <a:p>
            <a:pPr lvl="1"/>
            <a:r>
              <a:rPr lang="en-US" altLang="zh-CN" dirty="0"/>
              <a:t>Increase of the coverage</a:t>
            </a:r>
          </a:p>
          <a:p>
            <a:pPr lvl="2"/>
            <a:r>
              <a:rPr lang="en-US" altLang="zh-CN" dirty="0"/>
              <a:t>the derivative drops to 0.0256% at 40 viewpoints</a:t>
            </a:r>
          </a:p>
          <a:p>
            <a:pPr lvl="2"/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/>
              <a:t>Jiaming Yu</a:t>
            </a:r>
            <a:r>
              <a:rPr lang="de-DE" altLang="zh-CN" dirty="0"/>
              <a:t>,</a:t>
            </a:r>
            <a:r>
              <a:rPr lang="zh-CN" altLang="de-DE" dirty="0"/>
              <a:t> </a:t>
            </a:r>
            <a:r>
              <a:rPr lang="en-US" altLang="zh-CN" dirty="0"/>
              <a:t>3D Scanning and Modelling of Unknown Objects with a Two-Arm Robotic System</a:t>
            </a: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Define the Candidate View Space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Candidate View Space</a:t>
            </a:r>
          </a:p>
          <a:p>
            <a:endParaRPr lang="de-DE" dirty="0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422D29E0-1836-AB69-2A55-F81CA2EC2005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1327E2F1-C037-9BB4-7942-C625A07A99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848" y="3125787"/>
            <a:ext cx="4708302" cy="2807214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03366C6B-023C-074C-049E-DC465BE7AE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1839" y="3125787"/>
            <a:ext cx="4680313" cy="2790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4599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92113" y="1198563"/>
            <a:ext cx="8212335" cy="4894262"/>
          </a:xfrm>
        </p:spPr>
        <p:txBody>
          <a:bodyPr/>
          <a:lstStyle/>
          <a:p>
            <a:r>
              <a:rPr lang="en-US" altLang="zh-CN" dirty="0"/>
              <a:t>Our Candidate View Space</a:t>
            </a:r>
          </a:p>
          <a:p>
            <a:pPr lvl="1"/>
            <a:r>
              <a:rPr lang="en-US" altLang="zh-CN" dirty="0"/>
              <a:t>40 candidate viewpoints</a:t>
            </a:r>
          </a:p>
          <a:p>
            <a:pPr lvl="2"/>
            <a:r>
              <a:rPr lang="en-US" altLang="zh-CN" dirty="0"/>
              <a:t>Beyond this point, no additional viewpoint contributed more than 13 observed voxels</a:t>
            </a:r>
          </a:p>
          <a:p>
            <a:pPr marL="0" indent="0">
              <a:buNone/>
            </a:pPr>
            <a:r>
              <a:rPr lang="en-US" altLang="zh-CN" dirty="0"/>
              <a:t>	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/>
              <a:t>Jiaming Yu</a:t>
            </a:r>
            <a:r>
              <a:rPr lang="de-DE" altLang="zh-CN" dirty="0"/>
              <a:t>,</a:t>
            </a:r>
            <a:r>
              <a:rPr lang="zh-CN" altLang="de-DE" dirty="0"/>
              <a:t> </a:t>
            </a:r>
            <a:r>
              <a:rPr lang="en-US" altLang="zh-CN" dirty="0"/>
              <a:t>3D Scanning and Modelling of Unknown Objects with a Two-Arm Robotic System</a:t>
            </a: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Define the Candidate View Space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Candidate View Space</a:t>
            </a:r>
          </a:p>
          <a:p>
            <a:endParaRPr lang="de-DE" dirty="0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422D29E0-1836-AB69-2A55-F81CA2EC2005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0" name="图片 9" descr="图表, 散点图&#10;&#10;描述已自动生成">
            <a:extLst>
              <a:ext uri="{FF2B5EF4-FFF2-40B4-BE49-F238E27FC236}">
                <a16:creationId xmlns:a16="http://schemas.microsoft.com/office/drawing/2014/main" id="{76FF53F6-A18A-80F7-2DFB-342AB438BDE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2872" y="2278658"/>
            <a:ext cx="3638255" cy="3649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534746"/>
      </p:ext>
    </p:extLst>
  </p:cSld>
  <p:clrMapOvr>
    <a:masterClrMapping/>
  </p:clrMapOvr>
</p:sld>
</file>

<file path=ppt/theme/theme1.xml><?xml version="1.0" encoding="utf-8"?>
<a:theme xmlns:a="http://schemas.openxmlformats.org/drawingml/2006/main" name="1_KIT-IPR_Folienmaster_EN_2018">
  <a:themeElements>
    <a:clrScheme name="Standarddesign 1">
      <a:dk1>
        <a:srgbClr val="000000"/>
      </a:dk1>
      <a:lt1>
        <a:srgbClr val="FFFFFF"/>
      </a:lt1>
      <a:dk2>
        <a:srgbClr val="000000"/>
      </a:dk2>
      <a:lt2>
        <a:srgbClr val="D9D9D9"/>
      </a:lt2>
      <a:accent1>
        <a:srgbClr val="009682"/>
      </a:accent1>
      <a:accent2>
        <a:srgbClr val="4664AA"/>
      </a:accent2>
      <a:accent3>
        <a:srgbClr val="FFFFFF"/>
      </a:accent3>
      <a:accent4>
        <a:srgbClr val="000000"/>
      </a:accent4>
      <a:accent5>
        <a:srgbClr val="AAC9C1"/>
      </a:accent5>
      <a:accent6>
        <a:srgbClr val="3F5A9A"/>
      </a:accent6>
      <a:hlink>
        <a:srgbClr val="808080"/>
      </a:hlink>
      <a:folHlink>
        <a:srgbClr val="7D92C3"/>
      </a:folHlink>
    </a:clrScheme>
    <a:fontScheme name="Standard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Standarddesign 1">
        <a:dk1>
          <a:srgbClr val="000000"/>
        </a:dk1>
        <a:lt1>
          <a:srgbClr val="FFFFFF"/>
        </a:lt1>
        <a:dk2>
          <a:srgbClr val="000000"/>
        </a:dk2>
        <a:lt2>
          <a:srgbClr val="D9D9D9"/>
        </a:lt2>
        <a:accent1>
          <a:srgbClr val="009682"/>
        </a:accent1>
        <a:accent2>
          <a:srgbClr val="4664AA"/>
        </a:accent2>
        <a:accent3>
          <a:srgbClr val="FFFFFF"/>
        </a:accent3>
        <a:accent4>
          <a:srgbClr val="000000"/>
        </a:accent4>
        <a:accent5>
          <a:srgbClr val="AAC9C1"/>
        </a:accent5>
        <a:accent6>
          <a:srgbClr val="3F5A9A"/>
        </a:accent6>
        <a:hlink>
          <a:srgbClr val="808080"/>
        </a:hlink>
        <a:folHlink>
          <a:srgbClr val="7D92C3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resentation_en" id="{63409FE3-A544-4D0A-9BFB-3400A5C32CE2}" vid="{8A7AB598-07EE-4C0F-9523-BED0D7AA36B7}"/>
    </a:ext>
  </a:extLst>
</a:theme>
</file>

<file path=ppt/theme/theme2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64592</TotalTime>
  <Words>2016</Words>
  <Application>Microsoft Office PowerPoint</Application>
  <PresentationFormat>全屏显示(4:3)</PresentationFormat>
  <Paragraphs>471</Paragraphs>
  <Slides>31</Slides>
  <Notes>30</Notes>
  <HiddenSlides>0</HiddenSlides>
  <MMClips>1</MMClips>
  <ScaleCrop>false</ScaleCrop>
  <HeadingPairs>
    <vt:vector size="8" baseType="variant">
      <vt:variant>
        <vt:lpstr>已用的字体</vt:lpstr>
      </vt:variant>
      <vt:variant>
        <vt:i4>2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35" baseType="lpstr">
      <vt:lpstr>Arial</vt:lpstr>
      <vt:lpstr>Cambria Math</vt:lpstr>
      <vt:lpstr>1_KIT-IPR_Folienmaster_EN_2018</vt:lpstr>
      <vt:lpstr>Acrobat Document</vt:lpstr>
      <vt:lpstr>PowerPoint 演示文稿</vt:lpstr>
      <vt:lpstr>Outline</vt:lpstr>
      <vt:lpstr>Motivation</vt:lpstr>
      <vt:lpstr>Problem Statement</vt:lpstr>
      <vt:lpstr>State of the art</vt:lpstr>
      <vt:lpstr>Outline</vt:lpstr>
      <vt:lpstr>Spherical Codes</vt:lpstr>
      <vt:lpstr>Define the Candidate View Space</vt:lpstr>
      <vt:lpstr>Define the Candidate View Space</vt:lpstr>
      <vt:lpstr>Outline</vt:lpstr>
      <vt:lpstr>Detailed Process Explanation</vt:lpstr>
      <vt:lpstr>Training and Testing Datasets</vt:lpstr>
      <vt:lpstr>Training and Testing Datasets</vt:lpstr>
      <vt:lpstr>Outline</vt:lpstr>
      <vt:lpstr>Overall Network Structure</vt:lpstr>
      <vt:lpstr>Main Components</vt:lpstr>
      <vt:lpstr>ResNeXt-Based Global View Planning Net</vt:lpstr>
      <vt:lpstr>ResNeXt-Based Global View Planning Net</vt:lpstr>
      <vt:lpstr>Outline</vt:lpstr>
      <vt:lpstr>Training Results</vt:lpstr>
      <vt:lpstr>Training Results</vt:lpstr>
      <vt:lpstr>Training Results</vt:lpstr>
      <vt:lpstr>Training Results</vt:lpstr>
      <vt:lpstr>Training Results</vt:lpstr>
      <vt:lpstr>Training Results</vt:lpstr>
      <vt:lpstr>Reconstruction Results</vt:lpstr>
      <vt:lpstr>Reconstruction Results</vt:lpstr>
      <vt:lpstr>Real-world experiment</vt:lpstr>
      <vt:lpstr>Real-world experiment</vt:lpstr>
      <vt:lpstr>Future Work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Tang, Yucheng</dc:creator>
  <cp:lastModifiedBy>uchjy</cp:lastModifiedBy>
  <cp:revision>113</cp:revision>
  <dcterms:created xsi:type="dcterms:W3CDTF">2020-11-25T12:23:35Z</dcterms:created>
  <dcterms:modified xsi:type="dcterms:W3CDTF">2024-10-04T08:39:31Z</dcterms:modified>
</cp:coreProperties>
</file>